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2" r:id="rId2"/>
  </p:sldMasterIdLst>
  <p:notesMasterIdLst>
    <p:notesMasterId r:id="rId48"/>
  </p:notesMasterIdLst>
  <p:handoutMasterIdLst>
    <p:handoutMasterId r:id="rId49"/>
  </p:handoutMasterIdLst>
  <p:sldIdLst>
    <p:sldId id="344" r:id="rId3"/>
    <p:sldId id="669" r:id="rId4"/>
    <p:sldId id="668" r:id="rId5"/>
    <p:sldId id="663" r:id="rId6"/>
    <p:sldId id="672" r:id="rId7"/>
    <p:sldId id="617" r:id="rId8"/>
    <p:sldId id="618" r:id="rId9"/>
    <p:sldId id="619" r:id="rId10"/>
    <p:sldId id="620" r:id="rId11"/>
    <p:sldId id="621" r:id="rId12"/>
    <p:sldId id="622" r:id="rId13"/>
    <p:sldId id="623" r:id="rId14"/>
    <p:sldId id="624" r:id="rId15"/>
    <p:sldId id="625" r:id="rId16"/>
    <p:sldId id="626" r:id="rId17"/>
    <p:sldId id="627" r:id="rId18"/>
    <p:sldId id="629" r:id="rId19"/>
    <p:sldId id="630" r:id="rId20"/>
    <p:sldId id="632" r:id="rId21"/>
    <p:sldId id="635" r:id="rId22"/>
    <p:sldId id="658" r:id="rId23"/>
    <p:sldId id="661" r:id="rId24"/>
    <p:sldId id="662" r:id="rId25"/>
    <p:sldId id="639" r:id="rId26"/>
    <p:sldId id="640" r:id="rId27"/>
    <p:sldId id="641" r:id="rId28"/>
    <p:sldId id="652" r:id="rId29"/>
    <p:sldId id="657" r:id="rId30"/>
    <p:sldId id="656" r:id="rId31"/>
    <p:sldId id="660" r:id="rId32"/>
    <p:sldId id="659" r:id="rId33"/>
    <p:sldId id="651" r:id="rId34"/>
    <p:sldId id="650" r:id="rId35"/>
    <p:sldId id="654" r:id="rId36"/>
    <p:sldId id="655" r:id="rId37"/>
    <p:sldId id="646" r:id="rId38"/>
    <p:sldId id="653" r:id="rId39"/>
    <p:sldId id="647" r:id="rId40"/>
    <p:sldId id="610" r:id="rId41"/>
    <p:sldId id="666" r:id="rId42"/>
    <p:sldId id="644" r:id="rId43"/>
    <p:sldId id="648" r:id="rId44"/>
    <p:sldId id="665" r:id="rId45"/>
    <p:sldId id="638" r:id="rId46"/>
    <p:sldId id="670" r:id="rId47"/>
  </p:sldIdLst>
  <p:sldSz cx="9144000" cy="6858000" type="screen4x3"/>
  <p:notesSz cx="6854825" cy="97504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5pPr>
    <a:lvl6pPr marL="2286000" algn="r" defTabSz="914400" rtl="1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6pPr>
    <a:lvl7pPr marL="2743200" algn="r" defTabSz="914400" rtl="1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7pPr>
    <a:lvl8pPr marL="3200400" algn="r" defTabSz="914400" rtl="1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8pPr>
    <a:lvl9pPr marL="3657600" algn="r" defTabSz="914400" rtl="1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CCFFCC"/>
    <a:srgbClr val="3333FF"/>
    <a:srgbClr val="000099"/>
    <a:srgbClr val="990099"/>
    <a:srgbClr val="FF3300"/>
    <a:srgbClr val="F21CCE"/>
    <a:srgbClr val="2424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סגנון ערכת נושא 1 - הדגשה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סגנון ערכת נושא 1 - הדגשה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סגנון ערכת נושא 1 - הדגשה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סגנון ערכת נושא 1 - הדגשה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סגנון ערכת נושא 2 - הדגשה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סגנון ערכת נושא 2 - הדגשה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סגנון בהיר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סגנון ערכת נושא 2 - הדגשה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סגנון בהיר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סגנון בהיר 3 - הדגשה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סגנון בהיר 2 - הדגשה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סגנון בהיר 3 - הדגשה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סגנון ביניים 2 - הדגשה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2492" autoAdjust="0"/>
  </p:normalViewPr>
  <p:slideViewPr>
    <p:cSldViewPr>
      <p:cViewPr varScale="1">
        <p:scale>
          <a:sx n="82" d="100"/>
          <a:sy n="82" d="100"/>
        </p:scale>
        <p:origin x="149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8" y="83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-2166" y="-108"/>
      </p:cViewPr>
      <p:guideLst>
        <p:guide orient="horz" pos="3071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6095734" y="82043"/>
            <a:ext cx="759091" cy="2479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676" tIns="44542" rIns="90676" bIns="44542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000" dirty="0">
                <a:latin typeface="Arial" pitchFamily="34" charset="0"/>
              </a:rPr>
              <a:t>1-</a:t>
            </a:r>
            <a:fld id="{20AA5F25-4F49-48F4-8FB2-9B41132109DA}" type="slidenum">
              <a:rPr lang="he-IL" sz="1000">
                <a:latin typeface="Arial" pitchFamily="34" charset="0"/>
              </a:rPr>
              <a:pPr algn="ctr" eaLnBrk="0" hangingPunct="0">
                <a:spcBef>
                  <a:spcPct val="50000"/>
                </a:spcBef>
                <a:defRPr/>
              </a:pPr>
              <a:t>‹#›</a:t>
            </a:fld>
            <a:endParaRPr lang="en-US" sz="100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687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970643" cy="487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0" tIns="45815" rIns="91630" bIns="45815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182" y="2"/>
            <a:ext cx="2970643" cy="487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0" tIns="45815" rIns="91630" bIns="45815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31838"/>
            <a:ext cx="4873625" cy="36560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3540" y="4632241"/>
            <a:ext cx="5027748" cy="4387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0" tIns="45815" rIns="91630" bIns="458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262905"/>
            <a:ext cx="2970643" cy="48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0" tIns="45815" rIns="91630" bIns="45815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182" y="9262905"/>
            <a:ext cx="2970643" cy="48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30" tIns="45815" rIns="91630" bIns="4581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Times New Roman" pitchFamily="18" charset="0"/>
              </a:defRPr>
            </a:lvl1pPr>
          </a:lstStyle>
          <a:p>
            <a:pPr>
              <a:defRPr/>
            </a:pPr>
            <a:fld id="{2BF53DC1-FD23-4E68-AFBA-89B830DCDA7D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853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97B204-C9AF-42F1-BEED-07E768A1950B}" type="slidenum">
              <a:rPr lang="he-IL" smtClean="0"/>
              <a:pPr/>
              <a:t>1</a:t>
            </a:fld>
            <a:endParaRPr lang="en-US" smtClean="0"/>
          </a:p>
        </p:txBody>
      </p:sp>
      <p:sp>
        <p:nvSpPr>
          <p:cNvPr id="44035" name="Rectangle 4098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676" tIns="44542" rIns="90676" bIns="44542"/>
          <a:lstStyle/>
          <a:p>
            <a:pPr algn="r" rtl="1" eaLnBrk="1" hangingPunct="1"/>
            <a:endParaRPr lang="en-AU" smtClean="0">
              <a:cs typeface="Times New Roman" pitchFamily="18" charset="0"/>
            </a:endParaRPr>
          </a:p>
        </p:txBody>
      </p:sp>
      <p:sp>
        <p:nvSpPr>
          <p:cNvPr id="44036" name="Rectangle 4099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31838"/>
            <a:ext cx="4873625" cy="3656012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669003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77AC33-3F70-4E1A-AA63-6B4764817B33}" type="slidenum">
              <a:rPr lang="he-IL" smtClean="0"/>
              <a:pPr/>
              <a:t>14</a:t>
            </a:fld>
            <a:endParaRPr lang="en-US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31838"/>
            <a:ext cx="4873625" cy="3656012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r" rtl="1" eaLnBrk="1" hangingPunct="1"/>
            <a:endParaRPr lang="he-IL" smtClean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107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4764D4-6009-413F-9C6B-9E042F463045}" type="slidenum">
              <a:rPr lang="he-IL" smtClean="0"/>
              <a:pPr/>
              <a:t>15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31838"/>
            <a:ext cx="4873625" cy="3656012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173733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C8BAC8-3C77-4D11-AC5D-22F3DF43D3E0}" type="slidenum">
              <a:rPr lang="he-IL" smtClean="0"/>
              <a:pPr/>
              <a:t>16</a:t>
            </a:fld>
            <a:endParaRPr lang="en-US" smtClean="0"/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5183" y="4636974"/>
            <a:ext cx="5022818" cy="4100543"/>
          </a:xfrm>
          <a:noFill/>
          <a:ln/>
        </p:spPr>
        <p:txBody>
          <a:bodyPr lIns="95695" tIns="47038" rIns="95695" bIns="47038"/>
          <a:lstStyle/>
          <a:p>
            <a:pPr eaLnBrk="1" hangingPunct="1"/>
            <a:endParaRPr lang="he-IL" smtClean="0">
              <a:latin typeface="Arial" pitchFamily="34" charset="0"/>
            </a:endParaRPr>
          </a:p>
        </p:txBody>
      </p:sp>
      <p:sp>
        <p:nvSpPr>
          <p:cNvPr id="5530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0013" y="788988"/>
            <a:ext cx="4216400" cy="316230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14377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679F7B-6EEF-41F3-8F42-851FEDAEDDF0}" type="slidenum">
              <a:rPr lang="he-IL" smtClean="0"/>
              <a:pPr/>
              <a:t>17</a:t>
            </a:fld>
            <a:endParaRPr lang="en-US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31838"/>
            <a:ext cx="4873625" cy="3656012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1729200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F79534-C723-43CA-ADC3-360F6DA1D2EF}" type="slidenum">
              <a:rPr lang="he-IL" smtClean="0"/>
              <a:pPr/>
              <a:t>18</a:t>
            </a:fld>
            <a:endParaRPr lang="en-US" smtClean="0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5183" y="4636974"/>
            <a:ext cx="5022818" cy="4100543"/>
          </a:xfrm>
          <a:noFill/>
          <a:ln/>
        </p:spPr>
        <p:txBody>
          <a:bodyPr lIns="95695" tIns="47038" rIns="95695" bIns="47038"/>
          <a:lstStyle/>
          <a:p>
            <a:pPr eaLnBrk="1" hangingPunct="1"/>
            <a:endParaRPr lang="he-IL" smtClean="0">
              <a:latin typeface="Arial" pitchFamily="34" charset="0"/>
            </a:endParaRPr>
          </a:p>
        </p:txBody>
      </p:sp>
      <p:sp>
        <p:nvSpPr>
          <p:cNvPr id="5734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0013" y="788988"/>
            <a:ext cx="4216400" cy="316230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643504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659E-EC33-4294-BE61-83CA05FC7138}" type="slidenum">
              <a:rPr lang="he-IL" smtClean="0"/>
              <a:pPr/>
              <a:t>19</a:t>
            </a:fld>
            <a:endParaRPr lang="en-US" smtClean="0"/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5183" y="4636974"/>
            <a:ext cx="5022818" cy="4100543"/>
          </a:xfrm>
          <a:noFill/>
          <a:ln/>
        </p:spPr>
        <p:txBody>
          <a:bodyPr lIns="95695" tIns="47038" rIns="95695" bIns="47038"/>
          <a:lstStyle/>
          <a:p>
            <a:pPr algn="r" rtl="1" eaLnBrk="1" hangingPunct="1"/>
            <a:endParaRPr lang="he-IL" dirty="0" smtClean="0">
              <a:latin typeface="Arial" pitchFamily="34" charset="0"/>
            </a:endParaRPr>
          </a:p>
        </p:txBody>
      </p:sp>
      <p:sp>
        <p:nvSpPr>
          <p:cNvPr id="5837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0013" y="788988"/>
            <a:ext cx="4216400" cy="316230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538895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4C0330-A9CF-4D25-B7DA-B9107255D920}" type="slidenum">
              <a:rPr lang="he-IL" smtClean="0"/>
              <a:pPr/>
              <a:t>20</a:t>
            </a:fld>
            <a:endParaRPr lang="en-US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31838"/>
            <a:ext cx="4873625" cy="3656012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r" rtl="1" eaLnBrk="1" hangingPunct="1"/>
            <a:endParaRPr lang="he-IL" smtClean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636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F53DC1-FD23-4E68-AFBA-89B830DCDA7D}" type="slidenum">
              <a:rPr lang="he-IL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18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F53DC1-FD23-4E68-AFBA-89B830DCDA7D}" type="slidenum">
              <a:rPr lang="he-IL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23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F0660F-3341-4078-ABC8-870F8C7439E9}" type="slidenum">
              <a:rPr lang="he-IL" smtClean="0"/>
              <a:pPr/>
              <a:t>24</a:t>
            </a:fld>
            <a:endParaRPr lang="en-US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31838"/>
            <a:ext cx="4873625" cy="3656012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4011413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377341-8233-4D98-A802-762BD000AF99}" type="slidenum">
              <a:rPr lang="he-IL" smtClean="0"/>
              <a:pPr/>
              <a:t>6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31838"/>
            <a:ext cx="4873625" cy="3656012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r" rtl="1" eaLnBrk="1" hangingPunct="1"/>
            <a:endParaRPr lang="he-IL" smtClean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910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0BDAF4-7B03-4F47-8D30-BC40B4C678DB}" type="slidenum">
              <a:rPr lang="he-IL" smtClean="0"/>
              <a:pPr/>
              <a:t>25</a:t>
            </a:fld>
            <a:endParaRPr lang="en-US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31838"/>
            <a:ext cx="4873625" cy="3656012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156" y="4630664"/>
            <a:ext cx="5484518" cy="4387690"/>
          </a:xfrm>
          <a:noFill/>
          <a:ln/>
        </p:spPr>
        <p:txBody>
          <a:bodyPr/>
          <a:lstStyle/>
          <a:p>
            <a:pPr eaLnBrk="1" hangingPunct="1"/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4005779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913A89-F599-4650-83B1-0847CCF98F43}" type="slidenum">
              <a:rPr lang="he-IL" smtClean="0"/>
              <a:pPr/>
              <a:t>27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31838"/>
            <a:ext cx="4873625" cy="3656012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4067127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F53DC1-FD23-4E68-AFBA-89B830DCDA7D}" type="slidenum">
              <a:rPr lang="he-IL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516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990600" y="731838"/>
            <a:ext cx="4873625" cy="3656012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/>
            <a:r>
              <a:rPr lang="he-IL" dirty="0" smtClean="0"/>
              <a:t>חשוב לציין את ההבדל בין- </a:t>
            </a:r>
          </a:p>
          <a:p>
            <a:pPr algn="r" rtl="1"/>
            <a:r>
              <a:rPr lang="en-US" dirty="0" smtClean="0"/>
              <a:t>Modify</a:t>
            </a:r>
            <a:r>
              <a:rPr lang="he-IL" dirty="0" smtClean="0"/>
              <a:t> ל-</a:t>
            </a:r>
            <a:r>
              <a:rPr lang="he-IL" baseline="0" dirty="0" smtClean="0"/>
              <a:t> </a:t>
            </a:r>
            <a:r>
              <a:rPr lang="en-US" baseline="0" dirty="0" smtClean="0"/>
              <a:t>launch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F53DC1-FD23-4E68-AFBA-89B830DCDA7D}" type="slidenum">
              <a:rPr lang="he-IL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77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F53DC1-FD23-4E68-AFBA-89B830DCDA7D}" type="slidenum">
              <a:rPr lang="he-IL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23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F53DC1-FD23-4E68-AFBA-89B830DCDA7D}" type="slidenum">
              <a:rPr lang="he-IL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7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F53DC1-FD23-4E68-AFBA-89B830DCDA7D}" type="slidenum">
              <a:rPr lang="he-IL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56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F53DC1-FD23-4E68-AFBA-89B830DCDA7D}" type="slidenum">
              <a:rPr lang="he-IL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76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F53DC1-FD23-4E68-AFBA-89B830DCDA7D}" type="slidenum">
              <a:rPr lang="he-IL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C52F08-CAF0-4A29-AD0E-312EE1365D47}" type="slidenum">
              <a:rPr lang="he-IL" smtClean="0"/>
              <a:pPr/>
              <a:t>37</a:t>
            </a:fld>
            <a:endParaRPr lang="en-US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31838"/>
            <a:ext cx="4873625" cy="3656012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054191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9E1C10-F8EC-45BE-AB81-34B5B9241D96}" type="slidenum">
              <a:rPr lang="he-IL" smtClean="0"/>
              <a:pPr/>
              <a:t>7</a:t>
            </a:fld>
            <a:endParaRPr 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31838"/>
            <a:ext cx="4873625" cy="3656012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r" eaLnBrk="1" hangingPunct="1"/>
            <a:endParaRPr lang="he-IL" smtClean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009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F53DC1-FD23-4E68-AFBA-89B830DCDA7D}" type="slidenum">
              <a:rPr lang="he-IL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984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970CE6-32B5-44E8-AAA7-14C172B0EA73}" type="slidenum">
              <a:rPr lang="he-IL" smtClean="0"/>
              <a:pPr/>
              <a:t>39</a:t>
            </a:fld>
            <a:endParaRPr lang="en-US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31838"/>
            <a:ext cx="4873625" cy="3656012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9095764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F53DC1-FD23-4E68-AFBA-89B830DCDA7D}" type="slidenum">
              <a:rPr lang="he-IL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528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F53DC1-FD23-4E68-AFBA-89B830DCDA7D}" type="slidenum">
              <a:rPr lang="he-IL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920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F53DC1-FD23-4E68-AFBA-89B830DCDA7D}" type="slidenum">
              <a:rPr lang="he-IL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193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4DA71B-BADE-42EF-9130-F0CFAEEE18CF}" type="slidenum">
              <a:rPr lang="he-IL" smtClean="0"/>
              <a:pPr/>
              <a:t>44</a:t>
            </a:fld>
            <a:endParaRPr lang="en-US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31838"/>
            <a:ext cx="4873625" cy="3656012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4205778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12CA57-FDB1-433C-9D1B-A52353A405E7}" type="slidenum">
              <a:rPr lang="he-IL" smtClean="0"/>
              <a:pPr/>
              <a:t>8</a:t>
            </a:fld>
            <a:endParaRPr lang="en-US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31838"/>
            <a:ext cx="4873625" cy="3656012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028377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C82F17-8B27-4849-AFD0-C91E383CF745}" type="slidenum">
              <a:rPr lang="he-IL" smtClean="0"/>
              <a:pPr/>
              <a:t>9</a:t>
            </a:fld>
            <a:endParaRPr lang="en-US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31838"/>
            <a:ext cx="4873625" cy="3656012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403999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323586-34AC-4CA3-8BEF-6F5740E8F176}" type="slidenum">
              <a:rPr lang="he-IL" smtClean="0"/>
              <a:pPr/>
              <a:t>10</a:t>
            </a:fld>
            <a:endParaRPr lang="en-US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31838"/>
            <a:ext cx="4873625" cy="3656012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r" rtl="1" eaLnBrk="1" hangingPunct="1"/>
            <a:endParaRPr lang="he-IL" smtClean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452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00F46F-A56A-40E4-90CC-084FEB02B5F6}" type="slidenum">
              <a:rPr lang="he-IL" smtClean="0"/>
              <a:pPr/>
              <a:t>11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31838"/>
            <a:ext cx="4873625" cy="3656012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3224987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2665C4-763C-40C9-B768-D6E3FED6DD88}" type="slidenum">
              <a:rPr lang="he-IL" smtClean="0"/>
              <a:pPr/>
              <a:t>12</a:t>
            </a:fld>
            <a:endParaRPr 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31838"/>
            <a:ext cx="4873625" cy="3656012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673638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B3F8E-74F5-47E8-9D6F-C6B8634E0C78}" type="slidenum">
              <a:rPr lang="he-IL" smtClean="0"/>
              <a:pPr/>
              <a:t>13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0600" y="731838"/>
            <a:ext cx="4873625" cy="3656012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he-IL" smtClean="0"/>
          </a:p>
        </p:txBody>
      </p:sp>
    </p:spTree>
    <p:extLst>
      <p:ext uri="{BB962C8B-B14F-4D97-AF65-F5344CB8AC3E}">
        <p14:creationId xmlns:p14="http://schemas.microsoft.com/office/powerpoint/2010/main" val="250649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07950"/>
            <a:ext cx="9101138" cy="6750050"/>
            <a:chOff x="0" y="68"/>
            <a:chExt cx="5733" cy="4252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0" y="68"/>
              <a:ext cx="6556" cy="4088"/>
              <a:chOff x="0" y="68"/>
              <a:chExt cx="6556" cy="4088"/>
            </a:xfrm>
          </p:grpSpPr>
          <p:grpSp>
            <p:nvGrpSpPr>
              <p:cNvPr id="37" name="Group 4"/>
              <p:cNvGrpSpPr>
                <a:grpSpLocks/>
              </p:cNvGrpSpPr>
              <p:nvPr userDrawn="1"/>
            </p:nvGrpSpPr>
            <p:grpSpPr bwMode="auto">
              <a:xfrm>
                <a:off x="0" y="144"/>
                <a:ext cx="6556" cy="4012"/>
                <a:chOff x="0" y="144"/>
                <a:chExt cx="6556" cy="4012"/>
              </a:xfrm>
            </p:grpSpPr>
            <p:sp>
              <p:nvSpPr>
                <p:cNvPr id="50" name="Line 5"/>
                <p:cNvSpPr>
                  <a:spLocks noChangeShapeType="1"/>
                </p:cNvSpPr>
                <p:nvPr/>
              </p:nvSpPr>
              <p:spPr bwMode="hidden">
                <a:xfrm rot="-5400000">
                  <a:off x="195" y="395"/>
                  <a:ext cx="0" cy="390"/>
                </a:xfrm>
                <a:prstGeom prst="line">
                  <a:avLst/>
                </a:prstGeom>
                <a:noFill/>
                <a:ln w="28575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  <p:sp>
              <p:nvSpPr>
                <p:cNvPr id="51" name="Line 6"/>
                <p:cNvSpPr>
                  <a:spLocks noChangeShapeType="1"/>
                </p:cNvSpPr>
                <p:nvPr/>
              </p:nvSpPr>
              <p:spPr bwMode="hidden">
                <a:xfrm rot="-5400000">
                  <a:off x="195" y="896"/>
                  <a:ext cx="0" cy="390"/>
                </a:xfrm>
                <a:prstGeom prst="line">
                  <a:avLst/>
                </a:prstGeom>
                <a:noFill/>
                <a:ln w="28575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  <p:sp>
              <p:nvSpPr>
                <p:cNvPr id="52" name="Line 7"/>
                <p:cNvSpPr>
                  <a:spLocks noChangeShapeType="1"/>
                </p:cNvSpPr>
                <p:nvPr/>
              </p:nvSpPr>
              <p:spPr bwMode="hidden">
                <a:xfrm rot="-5400000">
                  <a:off x="195" y="1417"/>
                  <a:ext cx="0" cy="390"/>
                </a:xfrm>
                <a:prstGeom prst="line">
                  <a:avLst/>
                </a:prstGeom>
                <a:noFill/>
                <a:ln w="28575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  <p:sp>
              <p:nvSpPr>
                <p:cNvPr id="53" name="Line 8"/>
                <p:cNvSpPr>
                  <a:spLocks noChangeShapeType="1"/>
                </p:cNvSpPr>
                <p:nvPr/>
              </p:nvSpPr>
              <p:spPr bwMode="hidden">
                <a:xfrm rot="-5400000">
                  <a:off x="195" y="1918"/>
                  <a:ext cx="0" cy="390"/>
                </a:xfrm>
                <a:prstGeom prst="line">
                  <a:avLst/>
                </a:prstGeom>
                <a:noFill/>
                <a:ln w="28575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  <p:sp>
              <p:nvSpPr>
                <p:cNvPr id="54" name="Line 9"/>
                <p:cNvSpPr>
                  <a:spLocks noChangeShapeType="1"/>
                </p:cNvSpPr>
                <p:nvPr/>
              </p:nvSpPr>
              <p:spPr bwMode="hidden">
                <a:xfrm rot="-5400000">
                  <a:off x="195" y="2438"/>
                  <a:ext cx="0" cy="390"/>
                </a:xfrm>
                <a:prstGeom prst="line">
                  <a:avLst/>
                </a:prstGeom>
                <a:noFill/>
                <a:ln w="28575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  <p:sp>
              <p:nvSpPr>
                <p:cNvPr id="55" name="Line 10"/>
                <p:cNvSpPr>
                  <a:spLocks noChangeShapeType="1"/>
                </p:cNvSpPr>
                <p:nvPr/>
              </p:nvSpPr>
              <p:spPr bwMode="hidden">
                <a:xfrm rot="-5400000">
                  <a:off x="195" y="2939"/>
                  <a:ext cx="0" cy="390"/>
                </a:xfrm>
                <a:prstGeom prst="line">
                  <a:avLst/>
                </a:prstGeom>
                <a:noFill/>
                <a:ln w="28575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  <p:sp>
              <p:nvSpPr>
                <p:cNvPr id="56" name="Line 11"/>
                <p:cNvSpPr>
                  <a:spLocks noChangeShapeType="1"/>
                </p:cNvSpPr>
                <p:nvPr/>
              </p:nvSpPr>
              <p:spPr bwMode="hidden">
                <a:xfrm rot="-5400000">
                  <a:off x="195" y="3460"/>
                  <a:ext cx="0" cy="390"/>
                </a:xfrm>
                <a:prstGeom prst="line">
                  <a:avLst/>
                </a:prstGeom>
                <a:noFill/>
                <a:ln w="28575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  <p:sp>
              <p:nvSpPr>
                <p:cNvPr id="57" name="Line 12"/>
                <p:cNvSpPr>
                  <a:spLocks noChangeShapeType="1"/>
                </p:cNvSpPr>
                <p:nvPr/>
              </p:nvSpPr>
              <p:spPr bwMode="hidden">
                <a:xfrm rot="-5400000">
                  <a:off x="195" y="3961"/>
                  <a:ext cx="0" cy="390"/>
                </a:xfrm>
                <a:prstGeom prst="line">
                  <a:avLst/>
                </a:prstGeom>
                <a:noFill/>
                <a:ln w="28575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  <p:grpSp>
              <p:nvGrpSpPr>
                <p:cNvPr id="58" name="Group 13"/>
                <p:cNvGrpSpPr>
                  <a:grpSpLocks/>
                </p:cNvGrpSpPr>
                <p:nvPr userDrawn="1"/>
              </p:nvGrpSpPr>
              <p:grpSpPr bwMode="auto">
                <a:xfrm>
                  <a:off x="483" y="144"/>
                  <a:ext cx="1801" cy="4012"/>
                  <a:chOff x="483" y="144"/>
                  <a:chExt cx="1801" cy="4012"/>
                </a:xfrm>
              </p:grpSpPr>
              <p:grpSp>
                <p:nvGrpSpPr>
                  <p:cNvPr id="207" name="Group 14"/>
                  <p:cNvGrpSpPr>
                    <a:grpSpLocks/>
                  </p:cNvGrpSpPr>
                  <p:nvPr userDrawn="1"/>
                </p:nvGrpSpPr>
                <p:grpSpPr bwMode="auto">
                  <a:xfrm>
                    <a:off x="483" y="144"/>
                    <a:ext cx="975" cy="947"/>
                    <a:chOff x="483" y="144"/>
                    <a:chExt cx="975" cy="947"/>
                  </a:xfrm>
                </p:grpSpPr>
                <p:sp>
                  <p:nvSpPr>
                    <p:cNvPr id="235" name="Line 15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483" y="144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36" name="Line 16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984" y="144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37" name="Line 17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984" y="645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38" name="Line 18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483" y="645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39" name="Line 19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34" y="395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40" name="Line 20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263" y="395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41" name="Line 21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263" y="896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42" name="Line 22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34" y="896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</p:grpSp>
              <p:grpSp>
                <p:nvGrpSpPr>
                  <p:cNvPr id="208" name="Group 23"/>
                  <p:cNvGrpSpPr>
                    <a:grpSpLocks/>
                  </p:cNvGrpSpPr>
                  <p:nvPr/>
                </p:nvGrpSpPr>
                <p:grpSpPr bwMode="auto">
                  <a:xfrm>
                    <a:off x="604" y="1166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227" name="Line 24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28" name="Line 25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29" name="Line 26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30" name="Line 27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31" name="Line 28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32" name="Line 29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33" name="Line 30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34" name="Line 31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</p:grpSp>
              <p:grpSp>
                <p:nvGrpSpPr>
                  <p:cNvPr id="209" name="Group 32"/>
                  <p:cNvGrpSpPr>
                    <a:grpSpLocks/>
                  </p:cNvGrpSpPr>
                  <p:nvPr/>
                </p:nvGrpSpPr>
                <p:grpSpPr bwMode="auto">
                  <a:xfrm>
                    <a:off x="604" y="2187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219" name="Line 33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20" name="Line 34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21" name="Line 35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22" name="Line 36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23" name="Line 37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24" name="Line 38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25" name="Line 39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26" name="Line 40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</p:grpSp>
              <p:grpSp>
                <p:nvGrpSpPr>
                  <p:cNvPr id="210" name="Group 41"/>
                  <p:cNvGrpSpPr>
                    <a:grpSpLocks/>
                  </p:cNvGrpSpPr>
                  <p:nvPr/>
                </p:nvGrpSpPr>
                <p:grpSpPr bwMode="auto">
                  <a:xfrm>
                    <a:off x="604" y="3209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211" name="Line 42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12" name="Line 43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13" name="Line 44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14" name="Line 45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15" name="Line 46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16" name="Line 47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17" name="Line 48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18" name="Line 49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</p:grpSp>
            </p:grpSp>
            <p:grpSp>
              <p:nvGrpSpPr>
                <p:cNvPr id="59" name="Group 50"/>
                <p:cNvGrpSpPr>
                  <a:grpSpLocks/>
                </p:cNvGrpSpPr>
                <p:nvPr userDrawn="1"/>
              </p:nvGrpSpPr>
              <p:grpSpPr bwMode="auto">
                <a:xfrm>
                  <a:off x="1551" y="144"/>
                  <a:ext cx="1801" cy="4012"/>
                  <a:chOff x="1551" y="144"/>
                  <a:chExt cx="1801" cy="4012"/>
                </a:xfrm>
              </p:grpSpPr>
              <p:grpSp>
                <p:nvGrpSpPr>
                  <p:cNvPr id="171" name="Group 51"/>
                  <p:cNvGrpSpPr>
                    <a:grpSpLocks/>
                  </p:cNvGrpSpPr>
                  <p:nvPr userDrawn="1"/>
                </p:nvGrpSpPr>
                <p:grpSpPr bwMode="auto">
                  <a:xfrm>
                    <a:off x="1551" y="144"/>
                    <a:ext cx="975" cy="947"/>
                    <a:chOff x="1551" y="144"/>
                    <a:chExt cx="975" cy="947"/>
                  </a:xfrm>
                </p:grpSpPr>
                <p:sp>
                  <p:nvSpPr>
                    <p:cNvPr id="199" name="Line 52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551" y="144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00" name="Line 53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052" y="144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01" name="Line 54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052" y="645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02" name="Line 55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551" y="645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03" name="Line 56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802" y="395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04" name="Line 57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2331" y="395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05" name="Line 58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2331" y="896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206" name="Line 59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802" y="896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</p:grpSp>
              <p:grpSp>
                <p:nvGrpSpPr>
                  <p:cNvPr id="172" name="Group 60"/>
                  <p:cNvGrpSpPr>
                    <a:grpSpLocks/>
                  </p:cNvGrpSpPr>
                  <p:nvPr/>
                </p:nvGrpSpPr>
                <p:grpSpPr bwMode="auto">
                  <a:xfrm>
                    <a:off x="1672" y="1166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191" name="Line 61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92" name="Line 62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93" name="Line 63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94" name="Line 64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95" name="Line 65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96" name="Line 66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97" name="Line 67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98" name="Line 68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</p:grpSp>
              <p:grpSp>
                <p:nvGrpSpPr>
                  <p:cNvPr id="173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1672" y="2187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183" name="Line 70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84" name="Line 71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85" name="Line 72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86" name="Line 73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87" name="Line 74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88" name="Line 75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89" name="Line 76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90" name="Line 77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</p:grpSp>
              <p:grpSp>
                <p:nvGrpSpPr>
                  <p:cNvPr id="174" name="Group 78"/>
                  <p:cNvGrpSpPr>
                    <a:grpSpLocks/>
                  </p:cNvGrpSpPr>
                  <p:nvPr/>
                </p:nvGrpSpPr>
                <p:grpSpPr bwMode="auto">
                  <a:xfrm>
                    <a:off x="1672" y="3209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175" name="Line 79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76" name="Line 80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77" name="Line 81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78" name="Line 82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79" name="Line 83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80" name="Line 84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81" name="Line 85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82" name="Line 86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</p:grpSp>
            </p:grpSp>
            <p:grpSp>
              <p:nvGrpSpPr>
                <p:cNvPr id="60" name="Group 87"/>
                <p:cNvGrpSpPr>
                  <a:grpSpLocks/>
                </p:cNvGrpSpPr>
                <p:nvPr userDrawn="1"/>
              </p:nvGrpSpPr>
              <p:grpSpPr bwMode="auto">
                <a:xfrm>
                  <a:off x="2619" y="144"/>
                  <a:ext cx="1801" cy="4012"/>
                  <a:chOff x="2619" y="144"/>
                  <a:chExt cx="1801" cy="4012"/>
                </a:xfrm>
              </p:grpSpPr>
              <p:grpSp>
                <p:nvGrpSpPr>
                  <p:cNvPr id="135" name="Group 88"/>
                  <p:cNvGrpSpPr>
                    <a:grpSpLocks/>
                  </p:cNvGrpSpPr>
                  <p:nvPr userDrawn="1"/>
                </p:nvGrpSpPr>
                <p:grpSpPr bwMode="auto">
                  <a:xfrm>
                    <a:off x="2619" y="144"/>
                    <a:ext cx="975" cy="947"/>
                    <a:chOff x="2619" y="144"/>
                    <a:chExt cx="975" cy="947"/>
                  </a:xfrm>
                </p:grpSpPr>
                <p:sp>
                  <p:nvSpPr>
                    <p:cNvPr id="163" name="Line 89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619" y="144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64" name="Line 90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3120" y="144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65" name="Line 91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3120" y="645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66" name="Line 92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619" y="645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67" name="Line 93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2870" y="395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68" name="Line 94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3399" y="395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69" name="Line 95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3399" y="896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70" name="Line 96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2870" y="896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</p:grpSp>
              <p:grpSp>
                <p:nvGrpSpPr>
                  <p:cNvPr id="136" name="Group 97"/>
                  <p:cNvGrpSpPr>
                    <a:grpSpLocks/>
                  </p:cNvGrpSpPr>
                  <p:nvPr/>
                </p:nvGrpSpPr>
                <p:grpSpPr bwMode="auto">
                  <a:xfrm>
                    <a:off x="2740" y="1166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155" name="Line 98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56" name="Line 99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57" name="Line 100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58" name="Line 101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59" name="Line 102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60" name="Line 103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61" name="Line 104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62" name="Line 105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</p:grpSp>
              <p:grpSp>
                <p:nvGrpSpPr>
                  <p:cNvPr id="137" name="Group 106"/>
                  <p:cNvGrpSpPr>
                    <a:grpSpLocks/>
                  </p:cNvGrpSpPr>
                  <p:nvPr/>
                </p:nvGrpSpPr>
                <p:grpSpPr bwMode="auto">
                  <a:xfrm>
                    <a:off x="2740" y="2187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147" name="Line 107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48" name="Line 108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49" name="Line 109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50" name="Line 110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51" name="Line 111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52" name="Line 112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53" name="Line 113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54" name="Line 114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</p:grpSp>
              <p:grpSp>
                <p:nvGrpSpPr>
                  <p:cNvPr id="138" name="Group 115"/>
                  <p:cNvGrpSpPr>
                    <a:grpSpLocks/>
                  </p:cNvGrpSpPr>
                  <p:nvPr/>
                </p:nvGrpSpPr>
                <p:grpSpPr bwMode="auto">
                  <a:xfrm>
                    <a:off x="2740" y="3209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139" name="Line 116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40" name="Line 117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41" name="Line 118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42" name="Line 119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43" name="Line 120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44" name="Line 121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45" name="Line 122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46" name="Line 123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</p:grpSp>
            </p:grpSp>
            <p:grpSp>
              <p:nvGrpSpPr>
                <p:cNvPr id="61" name="Group 124"/>
                <p:cNvGrpSpPr>
                  <a:grpSpLocks/>
                </p:cNvGrpSpPr>
                <p:nvPr userDrawn="1"/>
              </p:nvGrpSpPr>
              <p:grpSpPr bwMode="auto">
                <a:xfrm>
                  <a:off x="3687" y="144"/>
                  <a:ext cx="1801" cy="4012"/>
                  <a:chOff x="3687" y="144"/>
                  <a:chExt cx="1801" cy="4012"/>
                </a:xfrm>
              </p:grpSpPr>
              <p:grpSp>
                <p:nvGrpSpPr>
                  <p:cNvPr id="99" name="Group 125"/>
                  <p:cNvGrpSpPr>
                    <a:grpSpLocks/>
                  </p:cNvGrpSpPr>
                  <p:nvPr userDrawn="1"/>
                </p:nvGrpSpPr>
                <p:grpSpPr bwMode="auto">
                  <a:xfrm>
                    <a:off x="3687" y="144"/>
                    <a:ext cx="975" cy="947"/>
                    <a:chOff x="3687" y="144"/>
                    <a:chExt cx="975" cy="947"/>
                  </a:xfrm>
                </p:grpSpPr>
                <p:sp>
                  <p:nvSpPr>
                    <p:cNvPr id="127" name="Line 126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3687" y="144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28" name="Line 127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4188" y="144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29" name="Line 128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4188" y="645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30" name="Line 129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3687" y="645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31" name="Line 130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3938" y="395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32" name="Line 131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4467" y="395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33" name="Line 132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4467" y="896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34" name="Line 133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3938" y="896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</p:grpSp>
              <p:grpSp>
                <p:nvGrpSpPr>
                  <p:cNvPr id="100" name="Group 134"/>
                  <p:cNvGrpSpPr>
                    <a:grpSpLocks/>
                  </p:cNvGrpSpPr>
                  <p:nvPr/>
                </p:nvGrpSpPr>
                <p:grpSpPr bwMode="auto">
                  <a:xfrm>
                    <a:off x="3808" y="1166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119" name="Line 135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20" name="Line 136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21" name="Line 137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22" name="Line 138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23" name="Line 139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24" name="Line 140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25" name="Line 141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26" name="Line 142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</p:grpSp>
              <p:grpSp>
                <p:nvGrpSpPr>
                  <p:cNvPr id="101" name="Group 143"/>
                  <p:cNvGrpSpPr>
                    <a:grpSpLocks/>
                  </p:cNvGrpSpPr>
                  <p:nvPr/>
                </p:nvGrpSpPr>
                <p:grpSpPr bwMode="auto">
                  <a:xfrm>
                    <a:off x="3808" y="2187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111" name="Line 144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12" name="Line 145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13" name="Line 146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14" name="Line 147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15" name="Line 148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16" name="Line 149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17" name="Line 150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18" name="Line 151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</p:grpSp>
              <p:grpSp>
                <p:nvGrpSpPr>
                  <p:cNvPr id="102" name="Group 152"/>
                  <p:cNvGrpSpPr>
                    <a:grpSpLocks/>
                  </p:cNvGrpSpPr>
                  <p:nvPr/>
                </p:nvGrpSpPr>
                <p:grpSpPr bwMode="auto">
                  <a:xfrm>
                    <a:off x="3808" y="3209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103" name="Line 153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04" name="Line 154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05" name="Line 155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06" name="Line 156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07" name="Line 157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08" name="Line 158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09" name="Line 159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110" name="Line 160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</p:grpSp>
            </p:grpSp>
            <p:grpSp>
              <p:nvGrpSpPr>
                <p:cNvPr id="62" name="Group 161"/>
                <p:cNvGrpSpPr>
                  <a:grpSpLocks/>
                </p:cNvGrpSpPr>
                <p:nvPr userDrawn="1"/>
              </p:nvGrpSpPr>
              <p:grpSpPr bwMode="auto">
                <a:xfrm>
                  <a:off x="4755" y="144"/>
                  <a:ext cx="1801" cy="4012"/>
                  <a:chOff x="4755" y="144"/>
                  <a:chExt cx="1801" cy="4012"/>
                </a:xfrm>
              </p:grpSpPr>
              <p:grpSp>
                <p:nvGrpSpPr>
                  <p:cNvPr id="63" name="Group 162"/>
                  <p:cNvGrpSpPr>
                    <a:grpSpLocks/>
                  </p:cNvGrpSpPr>
                  <p:nvPr userDrawn="1"/>
                </p:nvGrpSpPr>
                <p:grpSpPr bwMode="auto">
                  <a:xfrm>
                    <a:off x="4755" y="144"/>
                    <a:ext cx="975" cy="947"/>
                    <a:chOff x="4755" y="144"/>
                    <a:chExt cx="975" cy="947"/>
                  </a:xfrm>
                </p:grpSpPr>
                <p:sp>
                  <p:nvSpPr>
                    <p:cNvPr id="91" name="Line 163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4755" y="144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92" name="Line 164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5256" y="144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93" name="Line 165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5256" y="645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94" name="Line 166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4755" y="645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95" name="Line 167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5006" y="395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96" name="Line 168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5535" y="395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97" name="Line 169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5535" y="896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98" name="Line 170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5006" y="896"/>
                      <a:ext cx="0" cy="390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</p:grpSp>
              <p:grpSp>
                <p:nvGrpSpPr>
                  <p:cNvPr id="64" name="Group 171"/>
                  <p:cNvGrpSpPr>
                    <a:grpSpLocks/>
                  </p:cNvGrpSpPr>
                  <p:nvPr/>
                </p:nvGrpSpPr>
                <p:grpSpPr bwMode="auto">
                  <a:xfrm>
                    <a:off x="4876" y="1166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83" name="Line 172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84" name="Line 173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85" name="Line 174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86" name="Line 175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87" name="Line 176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88" name="Line 177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89" name="Line 178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90" name="Line 179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</p:grpSp>
              <p:grpSp>
                <p:nvGrpSpPr>
                  <p:cNvPr id="65" name="Group 180"/>
                  <p:cNvGrpSpPr>
                    <a:grpSpLocks/>
                  </p:cNvGrpSpPr>
                  <p:nvPr/>
                </p:nvGrpSpPr>
                <p:grpSpPr bwMode="auto">
                  <a:xfrm>
                    <a:off x="4876" y="2187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75" name="Line 181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76" name="Line 182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77" name="Line 183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78" name="Line 184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79" name="Line 185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80" name="Line 186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81" name="Line 187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82" name="Line 188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</p:grpSp>
              <p:grpSp>
                <p:nvGrpSpPr>
                  <p:cNvPr id="66" name="Group 189"/>
                  <p:cNvGrpSpPr>
                    <a:grpSpLocks/>
                  </p:cNvGrpSpPr>
                  <p:nvPr/>
                </p:nvGrpSpPr>
                <p:grpSpPr bwMode="auto">
                  <a:xfrm>
                    <a:off x="4876" y="3209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67" name="Line 190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68" name="Line 191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69" name="Line 192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1152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70" name="Line 193"/>
                    <p:cNvSpPr>
                      <a:spLocks noChangeShapeType="1"/>
                    </p:cNvSpPr>
                    <p:nvPr/>
                  </p:nvSpPr>
                  <p:spPr bwMode="hidden">
                    <a:xfrm>
                      <a:off x="288" y="139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71" name="Line 194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72" name="Line 195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961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73" name="Line 196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  <p:sp>
                  <p:nvSpPr>
                    <p:cNvPr id="74" name="Line 197"/>
                    <p:cNvSpPr>
                      <a:spLocks noChangeShapeType="1"/>
                    </p:cNvSpPr>
                    <p:nvPr/>
                  </p:nvSpPr>
                  <p:spPr bwMode="hidden"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noFill/>
                    <a:ln w="28575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he-IL"/>
                    </a:p>
                  </p:txBody>
                </p:sp>
              </p:grpSp>
            </p:grpSp>
          </p:grpSp>
          <p:grpSp>
            <p:nvGrpSpPr>
              <p:cNvPr id="38" name="Group 198"/>
              <p:cNvGrpSpPr>
                <a:grpSpLocks/>
              </p:cNvGrpSpPr>
              <p:nvPr userDrawn="1"/>
            </p:nvGrpSpPr>
            <p:grpSpPr bwMode="auto">
              <a:xfrm>
                <a:off x="3" y="68"/>
                <a:ext cx="5730" cy="0"/>
                <a:chOff x="3" y="68"/>
                <a:chExt cx="5730" cy="0"/>
              </a:xfrm>
            </p:grpSpPr>
            <p:sp>
              <p:nvSpPr>
                <p:cNvPr id="39" name="Line 199"/>
                <p:cNvSpPr>
                  <a:spLocks noChangeShapeType="1"/>
                </p:cNvSpPr>
                <p:nvPr userDrawn="1"/>
              </p:nvSpPr>
              <p:spPr bwMode="hidden">
                <a:xfrm rot="-5400000">
                  <a:off x="198" y="-127"/>
                  <a:ext cx="0" cy="390"/>
                </a:xfrm>
                <a:prstGeom prst="line">
                  <a:avLst/>
                </a:prstGeom>
                <a:noFill/>
                <a:ln w="28575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  <p:sp>
              <p:nvSpPr>
                <p:cNvPr id="40" name="Line 200"/>
                <p:cNvSpPr>
                  <a:spLocks noChangeShapeType="1"/>
                </p:cNvSpPr>
                <p:nvPr userDrawn="1"/>
              </p:nvSpPr>
              <p:spPr bwMode="hidden">
                <a:xfrm rot="-5400000">
                  <a:off x="737" y="-127"/>
                  <a:ext cx="0" cy="390"/>
                </a:xfrm>
                <a:prstGeom prst="line">
                  <a:avLst/>
                </a:prstGeom>
                <a:noFill/>
                <a:ln w="28575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  <p:sp>
              <p:nvSpPr>
                <p:cNvPr id="41" name="Line 201"/>
                <p:cNvSpPr>
                  <a:spLocks noChangeShapeType="1"/>
                </p:cNvSpPr>
                <p:nvPr userDrawn="1"/>
              </p:nvSpPr>
              <p:spPr bwMode="hidden">
                <a:xfrm rot="-5400000">
                  <a:off x="1266" y="-127"/>
                  <a:ext cx="0" cy="390"/>
                </a:xfrm>
                <a:prstGeom prst="line">
                  <a:avLst/>
                </a:prstGeom>
                <a:noFill/>
                <a:ln w="28575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  <p:sp>
              <p:nvSpPr>
                <p:cNvPr id="42" name="Line 202"/>
                <p:cNvSpPr>
                  <a:spLocks noChangeShapeType="1"/>
                </p:cNvSpPr>
                <p:nvPr userDrawn="1"/>
              </p:nvSpPr>
              <p:spPr bwMode="hidden">
                <a:xfrm rot="-5400000">
                  <a:off x="1805" y="-127"/>
                  <a:ext cx="0" cy="390"/>
                </a:xfrm>
                <a:prstGeom prst="line">
                  <a:avLst/>
                </a:prstGeom>
                <a:noFill/>
                <a:ln w="28575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  <p:sp>
              <p:nvSpPr>
                <p:cNvPr id="43" name="Line 203"/>
                <p:cNvSpPr>
                  <a:spLocks noChangeShapeType="1"/>
                </p:cNvSpPr>
                <p:nvPr userDrawn="1"/>
              </p:nvSpPr>
              <p:spPr bwMode="hidden">
                <a:xfrm rot="-5400000">
                  <a:off x="2334" y="-127"/>
                  <a:ext cx="0" cy="390"/>
                </a:xfrm>
                <a:prstGeom prst="line">
                  <a:avLst/>
                </a:prstGeom>
                <a:noFill/>
                <a:ln w="28575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  <p:sp>
              <p:nvSpPr>
                <p:cNvPr id="44" name="Line 204"/>
                <p:cNvSpPr>
                  <a:spLocks noChangeShapeType="1"/>
                </p:cNvSpPr>
                <p:nvPr userDrawn="1"/>
              </p:nvSpPr>
              <p:spPr bwMode="hidden">
                <a:xfrm rot="-5400000">
                  <a:off x="2873" y="-127"/>
                  <a:ext cx="0" cy="390"/>
                </a:xfrm>
                <a:prstGeom prst="line">
                  <a:avLst/>
                </a:prstGeom>
                <a:noFill/>
                <a:ln w="28575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  <p:sp>
              <p:nvSpPr>
                <p:cNvPr id="45" name="Line 205"/>
                <p:cNvSpPr>
                  <a:spLocks noChangeShapeType="1"/>
                </p:cNvSpPr>
                <p:nvPr userDrawn="1"/>
              </p:nvSpPr>
              <p:spPr bwMode="hidden">
                <a:xfrm rot="-5400000">
                  <a:off x="3402" y="-127"/>
                  <a:ext cx="0" cy="390"/>
                </a:xfrm>
                <a:prstGeom prst="line">
                  <a:avLst/>
                </a:prstGeom>
                <a:noFill/>
                <a:ln w="28575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  <p:sp>
              <p:nvSpPr>
                <p:cNvPr id="46" name="Line 206"/>
                <p:cNvSpPr>
                  <a:spLocks noChangeShapeType="1"/>
                </p:cNvSpPr>
                <p:nvPr userDrawn="1"/>
              </p:nvSpPr>
              <p:spPr bwMode="hidden">
                <a:xfrm rot="-5400000">
                  <a:off x="3941" y="-127"/>
                  <a:ext cx="0" cy="390"/>
                </a:xfrm>
                <a:prstGeom prst="line">
                  <a:avLst/>
                </a:prstGeom>
                <a:noFill/>
                <a:ln w="28575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  <p:sp>
              <p:nvSpPr>
                <p:cNvPr id="47" name="Line 207"/>
                <p:cNvSpPr>
                  <a:spLocks noChangeShapeType="1"/>
                </p:cNvSpPr>
                <p:nvPr userDrawn="1"/>
              </p:nvSpPr>
              <p:spPr bwMode="hidden">
                <a:xfrm rot="-5400000">
                  <a:off x="4470" y="-127"/>
                  <a:ext cx="0" cy="390"/>
                </a:xfrm>
                <a:prstGeom prst="line">
                  <a:avLst/>
                </a:prstGeom>
                <a:noFill/>
                <a:ln w="28575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  <p:sp>
              <p:nvSpPr>
                <p:cNvPr id="48" name="Line 208"/>
                <p:cNvSpPr>
                  <a:spLocks noChangeShapeType="1"/>
                </p:cNvSpPr>
                <p:nvPr userDrawn="1"/>
              </p:nvSpPr>
              <p:spPr bwMode="hidden">
                <a:xfrm rot="-5400000">
                  <a:off x="5009" y="-127"/>
                  <a:ext cx="0" cy="390"/>
                </a:xfrm>
                <a:prstGeom prst="line">
                  <a:avLst/>
                </a:prstGeom>
                <a:noFill/>
                <a:ln w="28575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  <p:sp>
              <p:nvSpPr>
                <p:cNvPr id="49" name="Line 209"/>
                <p:cNvSpPr>
                  <a:spLocks noChangeShapeType="1"/>
                </p:cNvSpPr>
                <p:nvPr userDrawn="1"/>
              </p:nvSpPr>
              <p:spPr bwMode="hidden">
                <a:xfrm rot="-5400000">
                  <a:off x="5538" y="-127"/>
                  <a:ext cx="0" cy="390"/>
                </a:xfrm>
                <a:prstGeom prst="line">
                  <a:avLst/>
                </a:prstGeom>
                <a:noFill/>
                <a:ln w="28575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</p:grpSp>
        </p:grpSp>
        <p:grpSp>
          <p:nvGrpSpPr>
            <p:cNvPr id="6" name="Group 210"/>
            <p:cNvGrpSpPr>
              <a:grpSpLocks/>
            </p:cNvGrpSpPr>
            <p:nvPr/>
          </p:nvGrpSpPr>
          <p:grpSpPr bwMode="auto">
            <a:xfrm>
              <a:off x="336" y="1200"/>
              <a:ext cx="5088" cy="1056"/>
              <a:chOff x="336" y="1200"/>
              <a:chExt cx="5088" cy="1056"/>
            </a:xfrm>
          </p:grpSpPr>
          <p:sp>
            <p:nvSpPr>
              <p:cNvPr id="32" name="Rectangle 211"/>
              <p:cNvSpPr>
                <a:spLocks noChangeArrowheads="1"/>
              </p:cNvSpPr>
              <p:nvPr userDrawn="1"/>
            </p:nvSpPr>
            <p:spPr bwMode="auto">
              <a:xfrm>
                <a:off x="2880" y="1200"/>
                <a:ext cx="2544" cy="52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33" name="Rectangle 212"/>
              <p:cNvSpPr>
                <a:spLocks noChangeArrowheads="1"/>
              </p:cNvSpPr>
              <p:nvPr userDrawn="1"/>
            </p:nvSpPr>
            <p:spPr bwMode="auto">
              <a:xfrm>
                <a:off x="2880" y="1728"/>
                <a:ext cx="2544" cy="52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34" name="Rectangle 213"/>
              <p:cNvSpPr>
                <a:spLocks noChangeArrowheads="1"/>
              </p:cNvSpPr>
              <p:nvPr userDrawn="1"/>
            </p:nvSpPr>
            <p:spPr bwMode="auto">
              <a:xfrm>
                <a:off x="336" y="1728"/>
                <a:ext cx="2544" cy="528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35" name="Rectangle 214"/>
              <p:cNvSpPr>
                <a:spLocks noChangeArrowheads="1"/>
              </p:cNvSpPr>
              <p:nvPr userDrawn="1"/>
            </p:nvSpPr>
            <p:spPr bwMode="auto">
              <a:xfrm>
                <a:off x="336" y="1200"/>
                <a:ext cx="2544" cy="528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36" name="Rectangle 215"/>
              <p:cNvSpPr>
                <a:spLocks noChangeArrowheads="1"/>
              </p:cNvSpPr>
              <p:nvPr userDrawn="1"/>
            </p:nvSpPr>
            <p:spPr bwMode="white">
              <a:xfrm>
                <a:off x="432" y="1296"/>
                <a:ext cx="4896" cy="86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</p:grpSp>
        <p:grpSp>
          <p:nvGrpSpPr>
            <p:cNvPr id="7" name="Group 216"/>
            <p:cNvGrpSpPr>
              <a:grpSpLocks/>
            </p:cNvGrpSpPr>
            <p:nvPr/>
          </p:nvGrpSpPr>
          <p:grpSpPr bwMode="auto">
            <a:xfrm>
              <a:off x="192" y="4273"/>
              <a:ext cx="5328" cy="47"/>
              <a:chOff x="192" y="3840"/>
              <a:chExt cx="5328" cy="47"/>
            </a:xfrm>
          </p:grpSpPr>
          <p:grpSp>
            <p:nvGrpSpPr>
              <p:cNvPr id="8" name="Group 217"/>
              <p:cNvGrpSpPr>
                <a:grpSpLocks/>
              </p:cNvGrpSpPr>
              <p:nvPr userDrawn="1"/>
            </p:nvGrpSpPr>
            <p:grpSpPr bwMode="auto">
              <a:xfrm>
                <a:off x="192" y="3840"/>
                <a:ext cx="624" cy="47"/>
                <a:chOff x="624" y="3706"/>
                <a:chExt cx="1056" cy="106"/>
              </a:xfrm>
            </p:grpSpPr>
            <p:sp>
              <p:nvSpPr>
                <p:cNvPr id="30" name="Rectangle 218"/>
                <p:cNvSpPr>
                  <a:spLocks noChangeArrowheads="1"/>
                </p:cNvSpPr>
                <p:nvPr userDrawn="1"/>
              </p:nvSpPr>
              <p:spPr bwMode="ltGray">
                <a:xfrm>
                  <a:off x="1152" y="3706"/>
                  <a:ext cx="528" cy="106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  <p:sp>
              <p:nvSpPr>
                <p:cNvPr id="31" name="Rectangle 219"/>
                <p:cNvSpPr>
                  <a:spLocks noChangeArrowheads="1"/>
                </p:cNvSpPr>
                <p:nvPr userDrawn="1"/>
              </p:nvSpPr>
              <p:spPr bwMode="ltGray">
                <a:xfrm>
                  <a:off x="624" y="3706"/>
                  <a:ext cx="528" cy="106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</p:grpSp>
          <p:grpSp>
            <p:nvGrpSpPr>
              <p:cNvPr id="9" name="Group 220"/>
              <p:cNvGrpSpPr>
                <a:grpSpLocks/>
              </p:cNvGrpSpPr>
              <p:nvPr userDrawn="1"/>
            </p:nvGrpSpPr>
            <p:grpSpPr bwMode="auto">
              <a:xfrm>
                <a:off x="864" y="3840"/>
                <a:ext cx="624" cy="47"/>
                <a:chOff x="624" y="3600"/>
                <a:chExt cx="1056" cy="106"/>
              </a:xfrm>
            </p:grpSpPr>
            <p:sp>
              <p:nvSpPr>
                <p:cNvPr id="28" name="Rectangle 221"/>
                <p:cNvSpPr>
                  <a:spLocks noChangeArrowheads="1"/>
                </p:cNvSpPr>
                <p:nvPr userDrawn="1"/>
              </p:nvSpPr>
              <p:spPr bwMode="ltGray">
                <a:xfrm>
                  <a:off x="1152" y="3600"/>
                  <a:ext cx="528" cy="10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  <p:sp>
              <p:nvSpPr>
                <p:cNvPr id="29" name="Rectangle 222"/>
                <p:cNvSpPr>
                  <a:spLocks noChangeArrowheads="1"/>
                </p:cNvSpPr>
                <p:nvPr userDrawn="1"/>
              </p:nvSpPr>
              <p:spPr bwMode="ltGray">
                <a:xfrm>
                  <a:off x="624" y="3600"/>
                  <a:ext cx="528" cy="10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</p:grpSp>
          <p:grpSp>
            <p:nvGrpSpPr>
              <p:cNvPr id="10" name="Group 223"/>
              <p:cNvGrpSpPr>
                <a:grpSpLocks/>
              </p:cNvGrpSpPr>
              <p:nvPr userDrawn="1"/>
            </p:nvGrpSpPr>
            <p:grpSpPr bwMode="auto">
              <a:xfrm>
                <a:off x="1536" y="3840"/>
                <a:ext cx="624" cy="47"/>
                <a:chOff x="624" y="3706"/>
                <a:chExt cx="1056" cy="106"/>
              </a:xfrm>
            </p:grpSpPr>
            <p:sp>
              <p:nvSpPr>
                <p:cNvPr id="26" name="Rectangle 224"/>
                <p:cNvSpPr>
                  <a:spLocks noChangeArrowheads="1"/>
                </p:cNvSpPr>
                <p:nvPr userDrawn="1"/>
              </p:nvSpPr>
              <p:spPr bwMode="ltGray">
                <a:xfrm>
                  <a:off x="1152" y="3706"/>
                  <a:ext cx="528" cy="106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  <p:sp>
              <p:nvSpPr>
                <p:cNvPr id="27" name="Rectangle 225"/>
                <p:cNvSpPr>
                  <a:spLocks noChangeArrowheads="1"/>
                </p:cNvSpPr>
                <p:nvPr userDrawn="1"/>
              </p:nvSpPr>
              <p:spPr bwMode="ltGray">
                <a:xfrm>
                  <a:off x="624" y="3706"/>
                  <a:ext cx="528" cy="106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</p:grpSp>
          <p:grpSp>
            <p:nvGrpSpPr>
              <p:cNvPr id="11" name="Group 226"/>
              <p:cNvGrpSpPr>
                <a:grpSpLocks/>
              </p:cNvGrpSpPr>
              <p:nvPr userDrawn="1"/>
            </p:nvGrpSpPr>
            <p:grpSpPr bwMode="auto">
              <a:xfrm>
                <a:off x="2208" y="3840"/>
                <a:ext cx="624" cy="47"/>
                <a:chOff x="624" y="3600"/>
                <a:chExt cx="1056" cy="106"/>
              </a:xfrm>
            </p:grpSpPr>
            <p:sp>
              <p:nvSpPr>
                <p:cNvPr id="24" name="Rectangle 227"/>
                <p:cNvSpPr>
                  <a:spLocks noChangeArrowheads="1"/>
                </p:cNvSpPr>
                <p:nvPr userDrawn="1"/>
              </p:nvSpPr>
              <p:spPr bwMode="ltGray">
                <a:xfrm>
                  <a:off x="1152" y="3600"/>
                  <a:ext cx="528" cy="10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  <p:sp>
              <p:nvSpPr>
                <p:cNvPr id="25" name="Rectangle 228"/>
                <p:cNvSpPr>
                  <a:spLocks noChangeArrowheads="1"/>
                </p:cNvSpPr>
                <p:nvPr userDrawn="1"/>
              </p:nvSpPr>
              <p:spPr bwMode="ltGray">
                <a:xfrm>
                  <a:off x="624" y="3600"/>
                  <a:ext cx="528" cy="10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</p:grpSp>
          <p:grpSp>
            <p:nvGrpSpPr>
              <p:cNvPr id="12" name="Group 229"/>
              <p:cNvGrpSpPr>
                <a:grpSpLocks/>
              </p:cNvGrpSpPr>
              <p:nvPr userDrawn="1"/>
            </p:nvGrpSpPr>
            <p:grpSpPr bwMode="auto">
              <a:xfrm>
                <a:off x="2880" y="3840"/>
                <a:ext cx="624" cy="47"/>
                <a:chOff x="624" y="3706"/>
                <a:chExt cx="1056" cy="106"/>
              </a:xfrm>
            </p:grpSpPr>
            <p:sp>
              <p:nvSpPr>
                <p:cNvPr id="22" name="Rectangle 230"/>
                <p:cNvSpPr>
                  <a:spLocks noChangeArrowheads="1"/>
                </p:cNvSpPr>
                <p:nvPr userDrawn="1"/>
              </p:nvSpPr>
              <p:spPr bwMode="ltGray">
                <a:xfrm>
                  <a:off x="1152" y="3706"/>
                  <a:ext cx="528" cy="106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  <p:sp>
              <p:nvSpPr>
                <p:cNvPr id="23" name="Rectangle 231"/>
                <p:cNvSpPr>
                  <a:spLocks noChangeArrowheads="1"/>
                </p:cNvSpPr>
                <p:nvPr userDrawn="1"/>
              </p:nvSpPr>
              <p:spPr bwMode="ltGray">
                <a:xfrm>
                  <a:off x="624" y="3706"/>
                  <a:ext cx="528" cy="106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</p:grpSp>
          <p:grpSp>
            <p:nvGrpSpPr>
              <p:cNvPr id="13" name="Group 232"/>
              <p:cNvGrpSpPr>
                <a:grpSpLocks/>
              </p:cNvGrpSpPr>
              <p:nvPr userDrawn="1"/>
            </p:nvGrpSpPr>
            <p:grpSpPr bwMode="auto">
              <a:xfrm>
                <a:off x="3552" y="3840"/>
                <a:ext cx="624" cy="47"/>
                <a:chOff x="624" y="3600"/>
                <a:chExt cx="1056" cy="106"/>
              </a:xfrm>
            </p:grpSpPr>
            <p:sp>
              <p:nvSpPr>
                <p:cNvPr id="20" name="Rectangle 233"/>
                <p:cNvSpPr>
                  <a:spLocks noChangeArrowheads="1"/>
                </p:cNvSpPr>
                <p:nvPr userDrawn="1"/>
              </p:nvSpPr>
              <p:spPr bwMode="ltGray">
                <a:xfrm>
                  <a:off x="1152" y="3600"/>
                  <a:ext cx="528" cy="10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  <p:sp>
              <p:nvSpPr>
                <p:cNvPr id="21" name="Rectangle 234"/>
                <p:cNvSpPr>
                  <a:spLocks noChangeArrowheads="1"/>
                </p:cNvSpPr>
                <p:nvPr userDrawn="1"/>
              </p:nvSpPr>
              <p:spPr bwMode="ltGray">
                <a:xfrm>
                  <a:off x="624" y="3600"/>
                  <a:ext cx="528" cy="10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</p:grpSp>
          <p:grpSp>
            <p:nvGrpSpPr>
              <p:cNvPr id="14" name="Group 235"/>
              <p:cNvGrpSpPr>
                <a:grpSpLocks/>
              </p:cNvGrpSpPr>
              <p:nvPr userDrawn="1"/>
            </p:nvGrpSpPr>
            <p:grpSpPr bwMode="auto">
              <a:xfrm>
                <a:off x="4224" y="3840"/>
                <a:ext cx="624" cy="47"/>
                <a:chOff x="624" y="3706"/>
                <a:chExt cx="1056" cy="106"/>
              </a:xfrm>
            </p:grpSpPr>
            <p:sp>
              <p:nvSpPr>
                <p:cNvPr id="18" name="Rectangle 236"/>
                <p:cNvSpPr>
                  <a:spLocks noChangeArrowheads="1"/>
                </p:cNvSpPr>
                <p:nvPr userDrawn="1"/>
              </p:nvSpPr>
              <p:spPr bwMode="ltGray">
                <a:xfrm>
                  <a:off x="1152" y="3706"/>
                  <a:ext cx="528" cy="106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  <p:sp>
              <p:nvSpPr>
                <p:cNvPr id="19" name="Rectangle 237"/>
                <p:cNvSpPr>
                  <a:spLocks noChangeArrowheads="1"/>
                </p:cNvSpPr>
                <p:nvPr userDrawn="1"/>
              </p:nvSpPr>
              <p:spPr bwMode="ltGray">
                <a:xfrm>
                  <a:off x="624" y="3706"/>
                  <a:ext cx="528" cy="106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</p:grpSp>
          <p:grpSp>
            <p:nvGrpSpPr>
              <p:cNvPr id="15" name="Group 238"/>
              <p:cNvGrpSpPr>
                <a:grpSpLocks/>
              </p:cNvGrpSpPr>
              <p:nvPr userDrawn="1"/>
            </p:nvGrpSpPr>
            <p:grpSpPr bwMode="auto">
              <a:xfrm>
                <a:off x="4896" y="3840"/>
                <a:ext cx="624" cy="47"/>
                <a:chOff x="624" y="3600"/>
                <a:chExt cx="1056" cy="106"/>
              </a:xfrm>
            </p:grpSpPr>
            <p:sp>
              <p:nvSpPr>
                <p:cNvPr id="16" name="Rectangle 239"/>
                <p:cNvSpPr>
                  <a:spLocks noChangeArrowheads="1"/>
                </p:cNvSpPr>
                <p:nvPr userDrawn="1"/>
              </p:nvSpPr>
              <p:spPr bwMode="ltGray">
                <a:xfrm>
                  <a:off x="1152" y="3600"/>
                  <a:ext cx="528" cy="10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  <p:sp>
              <p:nvSpPr>
                <p:cNvPr id="17" name="Rectangle 240"/>
                <p:cNvSpPr>
                  <a:spLocks noChangeArrowheads="1"/>
                </p:cNvSpPr>
                <p:nvPr userDrawn="1"/>
              </p:nvSpPr>
              <p:spPr bwMode="ltGray">
                <a:xfrm>
                  <a:off x="624" y="3600"/>
                  <a:ext cx="528" cy="10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he-IL"/>
                </a:p>
              </p:txBody>
            </p:sp>
          </p:grpSp>
        </p:grpSp>
      </p:grpSp>
      <p:pic>
        <p:nvPicPr>
          <p:cNvPr id="243" name="Picture 246" descr="posbul1a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538" y="3429000"/>
            <a:ext cx="246062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37" name="Rectangle 241"/>
          <p:cNvSpPr>
            <a:spLocks noGrp="1" noChangeArrowheads="1"/>
          </p:cNvSpPr>
          <p:nvPr>
            <p:ph type="ctrTitle"/>
          </p:nvPr>
        </p:nvSpPr>
        <p:spPr>
          <a:xfrm>
            <a:off x="685800" y="2133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38" name="Rectangle 24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44" name="Rectangle 302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" name="Rectangle 303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2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6" name="Rectangle 304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fld id="{4768C168-FA4F-4A45-8349-130A57504D70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516688" y="76200"/>
            <a:ext cx="1943100" cy="6019800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8488" cy="6019800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-</a:t>
            </a:r>
            <a:fld id="{27C3AAE3-4DB9-4560-BE3F-13D373D78BA0}" type="slidenum">
              <a:rPr lang="he-IL"/>
              <a:pPr>
                <a:defRPr/>
              </a:pPr>
              <a:t>‹#›</a:t>
            </a:fld>
            <a:r>
              <a:rPr lang="he-IL"/>
              <a:t>-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-</a:t>
            </a:r>
            <a:fld id="{CE34FB5E-AF4F-4707-BB20-F6BD2D070DC8}" type="slidenum">
              <a:rPr lang="he-IL"/>
              <a:pPr>
                <a:defRPr/>
              </a:pPr>
              <a:t>‹#›</a:t>
            </a:fld>
            <a:r>
              <a:rPr lang="he-IL"/>
              <a:t>-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-</a:t>
            </a:r>
            <a:fld id="{E02D041A-46A6-4D25-B049-F76DCF64B668}" type="slidenum">
              <a:rPr lang="he-IL"/>
              <a:pPr>
                <a:defRPr/>
              </a:pPr>
              <a:t>‹#›</a:t>
            </a:fld>
            <a:r>
              <a:rPr lang="he-IL"/>
              <a:t>-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-</a:t>
            </a:r>
            <a:fld id="{DDA9F411-7E5B-45C0-B198-2D02A19D02B5}" type="slidenum">
              <a:rPr lang="he-IL"/>
              <a:pPr>
                <a:defRPr/>
              </a:pPr>
              <a:t>‹#›</a:t>
            </a:fld>
            <a:r>
              <a:rPr lang="he-IL"/>
              <a:t>-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-</a:t>
            </a:r>
            <a:fld id="{A8DB2379-A076-4C52-8537-9A95F8A694D0}" type="slidenum">
              <a:rPr lang="he-IL"/>
              <a:pPr>
                <a:defRPr/>
              </a:pPr>
              <a:t>‹#›</a:t>
            </a:fld>
            <a:r>
              <a:rPr lang="he-IL"/>
              <a:t>-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-</a:t>
            </a:r>
            <a:fld id="{C4AA7FBC-9A3E-4EDC-B330-29C04CBF9044}" type="slidenum">
              <a:rPr lang="he-IL"/>
              <a:pPr>
                <a:defRPr/>
              </a:pPr>
              <a:t>‹#›</a:t>
            </a:fld>
            <a:r>
              <a:rPr lang="he-IL"/>
              <a:t>-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-</a:t>
            </a:r>
            <a:fld id="{CD4B2DFE-7231-432F-BC61-A4B2627C8740}" type="slidenum">
              <a:rPr lang="he-IL"/>
              <a:pPr>
                <a:defRPr/>
              </a:pPr>
              <a:t>‹#›</a:t>
            </a:fld>
            <a:r>
              <a:rPr lang="he-IL"/>
              <a:t>-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-</a:t>
            </a:r>
            <a:fld id="{452F2320-0C68-4979-BF9A-EA62B1B194A9}" type="slidenum">
              <a:rPr lang="he-IL"/>
              <a:pPr>
                <a:defRPr/>
              </a:pPr>
              <a:t>‹#›</a:t>
            </a:fld>
            <a:r>
              <a:rPr lang="he-IL"/>
              <a:t>-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smtClean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-</a:t>
            </a:r>
            <a:fld id="{04A0B437-09A9-425C-ABBC-62B0BF30C349}" type="slidenum">
              <a:rPr lang="he-IL"/>
              <a:pPr>
                <a:defRPr/>
              </a:pPr>
              <a:t>‹#›</a:t>
            </a:fld>
            <a:r>
              <a:rPr lang="he-IL"/>
              <a:t>-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-</a:t>
            </a:r>
            <a:fld id="{E8C86A31-514A-404A-83D8-A49A85CE4966}" type="slidenum">
              <a:rPr lang="he-IL"/>
              <a:pPr>
                <a:defRPr/>
              </a:pPr>
              <a:t>‹#›</a:t>
            </a:fld>
            <a:r>
              <a:rPr lang="he-IL"/>
              <a:t>-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-</a:t>
            </a:r>
            <a:fld id="{231898F0-9C61-4744-9413-02CF8A0AD61B}" type="slidenum">
              <a:rPr lang="he-IL"/>
              <a:pPr>
                <a:defRPr/>
              </a:pPr>
              <a:t>‹#›</a:t>
            </a:fld>
            <a:r>
              <a:rPr lang="he-IL"/>
              <a:t>-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כותרת, טקסט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-</a:t>
            </a:r>
            <a:fld id="{F352F54E-D8F1-4020-9787-AB8A70956645}" type="slidenum">
              <a:rPr lang="he-IL"/>
              <a:pPr>
                <a:defRPr/>
              </a:pPr>
              <a:t>‹#›</a:t>
            </a:fld>
            <a:r>
              <a:rPr lang="he-IL"/>
              <a:t>-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כותרת, תוכן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-</a:t>
            </a:r>
            <a:fld id="{0A2052A5-AD1F-4FBC-BCB5-66A28816F39E}" type="slidenum">
              <a:rPr lang="he-IL"/>
              <a:pPr>
                <a:defRPr/>
              </a:pPr>
              <a:t>‹#›</a:t>
            </a:fld>
            <a:r>
              <a:rPr lang="he-IL"/>
              <a:t>-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e-IL"/>
              <a:t>-</a:t>
            </a:r>
            <a:fld id="{73CF85BB-0D8D-4217-8BCB-0AC575EC4021}" type="slidenum">
              <a:rPr lang="he-IL"/>
              <a:pPr>
                <a:defRPr/>
              </a:pPr>
              <a:t>‹#›</a:t>
            </a:fld>
            <a:r>
              <a:rPr lang="he-IL"/>
              <a:t>-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687388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649788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smtClean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www.intel.com/index.htm?iid=HPAGE+header_intellogo&amp;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3"/>
          <p:cNvGrpSpPr>
            <a:grpSpLocks/>
          </p:cNvGrpSpPr>
          <p:nvPr/>
        </p:nvGrpSpPr>
        <p:grpSpPr bwMode="auto">
          <a:xfrm rot="5400000">
            <a:off x="-3260725" y="3260725"/>
            <a:ext cx="6858000" cy="336550"/>
            <a:chOff x="136" y="48"/>
            <a:chExt cx="5472" cy="212"/>
          </a:xfrm>
        </p:grpSpPr>
        <p:grpSp>
          <p:nvGrpSpPr>
            <p:cNvPr id="3105" name="Group 4"/>
            <p:cNvGrpSpPr>
              <a:grpSpLocks/>
            </p:cNvGrpSpPr>
            <p:nvPr/>
          </p:nvGrpSpPr>
          <p:grpSpPr bwMode="auto">
            <a:xfrm>
              <a:off x="136" y="48"/>
              <a:ext cx="1056" cy="212"/>
              <a:chOff x="2544" y="2160"/>
              <a:chExt cx="1920" cy="384"/>
            </a:xfrm>
          </p:grpSpPr>
          <p:sp>
            <p:nvSpPr>
              <p:cNvPr id="2" name="Rectangle 5"/>
              <p:cNvSpPr>
                <a:spLocks noChangeArrowheads="1"/>
              </p:cNvSpPr>
              <p:nvPr/>
            </p:nvSpPr>
            <p:spPr bwMode="auto">
              <a:xfrm>
                <a:off x="3516" y="2178"/>
                <a:ext cx="960" cy="19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3" name="Rectangle 6"/>
              <p:cNvSpPr>
                <a:spLocks noChangeArrowheads="1"/>
              </p:cNvSpPr>
              <p:nvPr/>
            </p:nvSpPr>
            <p:spPr bwMode="auto">
              <a:xfrm>
                <a:off x="3516" y="2370"/>
                <a:ext cx="960" cy="19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4" name="Rectangle 7"/>
              <p:cNvSpPr>
                <a:spLocks noChangeArrowheads="1"/>
              </p:cNvSpPr>
              <p:nvPr/>
            </p:nvSpPr>
            <p:spPr bwMode="auto">
              <a:xfrm>
                <a:off x="2567" y="2388"/>
                <a:ext cx="960" cy="19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5" name="Rectangle 8"/>
              <p:cNvSpPr>
                <a:spLocks noChangeArrowheads="1"/>
              </p:cNvSpPr>
              <p:nvPr/>
            </p:nvSpPr>
            <p:spPr bwMode="auto">
              <a:xfrm>
                <a:off x="2567" y="2187"/>
                <a:ext cx="960" cy="192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6" name="Rectangle 9"/>
              <p:cNvSpPr>
                <a:spLocks noChangeArrowheads="1"/>
              </p:cNvSpPr>
              <p:nvPr/>
            </p:nvSpPr>
            <p:spPr bwMode="auto">
              <a:xfrm>
                <a:off x="2652" y="2274"/>
                <a:ext cx="1727" cy="19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</p:grpSp>
        <p:grpSp>
          <p:nvGrpSpPr>
            <p:cNvPr id="3106" name="Group 10"/>
            <p:cNvGrpSpPr>
              <a:grpSpLocks/>
            </p:cNvGrpSpPr>
            <p:nvPr/>
          </p:nvGrpSpPr>
          <p:grpSpPr bwMode="auto">
            <a:xfrm>
              <a:off x="1240" y="48"/>
              <a:ext cx="1056" cy="212"/>
              <a:chOff x="2544" y="2160"/>
              <a:chExt cx="1920" cy="384"/>
            </a:xfrm>
          </p:grpSpPr>
          <p:sp>
            <p:nvSpPr>
              <p:cNvPr id="7" name="Rectangle 11"/>
              <p:cNvSpPr>
                <a:spLocks noChangeArrowheads="1"/>
              </p:cNvSpPr>
              <p:nvPr/>
            </p:nvSpPr>
            <p:spPr bwMode="auto">
              <a:xfrm>
                <a:off x="3517" y="2178"/>
                <a:ext cx="958" cy="19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8" name="Rectangle 12"/>
              <p:cNvSpPr>
                <a:spLocks noChangeArrowheads="1"/>
              </p:cNvSpPr>
              <p:nvPr/>
            </p:nvSpPr>
            <p:spPr bwMode="auto">
              <a:xfrm>
                <a:off x="3517" y="2370"/>
                <a:ext cx="958" cy="19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9" name="Rectangle 13"/>
              <p:cNvSpPr>
                <a:spLocks noChangeArrowheads="1"/>
              </p:cNvSpPr>
              <p:nvPr/>
            </p:nvSpPr>
            <p:spPr bwMode="auto">
              <a:xfrm>
                <a:off x="2573" y="2388"/>
                <a:ext cx="956" cy="19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10" name="Rectangle 14"/>
              <p:cNvSpPr>
                <a:spLocks noChangeArrowheads="1"/>
              </p:cNvSpPr>
              <p:nvPr/>
            </p:nvSpPr>
            <p:spPr bwMode="auto">
              <a:xfrm>
                <a:off x="2573" y="2187"/>
                <a:ext cx="956" cy="192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11" name="Rectangle 15"/>
              <p:cNvSpPr>
                <a:spLocks noChangeArrowheads="1"/>
              </p:cNvSpPr>
              <p:nvPr/>
            </p:nvSpPr>
            <p:spPr bwMode="auto">
              <a:xfrm>
                <a:off x="2656" y="2274"/>
                <a:ext cx="1723" cy="19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</p:grpSp>
        <p:grpSp>
          <p:nvGrpSpPr>
            <p:cNvPr id="3107" name="Group 16"/>
            <p:cNvGrpSpPr>
              <a:grpSpLocks/>
            </p:cNvGrpSpPr>
            <p:nvPr/>
          </p:nvGrpSpPr>
          <p:grpSpPr bwMode="auto">
            <a:xfrm>
              <a:off x="2344" y="48"/>
              <a:ext cx="1056" cy="212"/>
              <a:chOff x="2544" y="2160"/>
              <a:chExt cx="1920" cy="384"/>
            </a:xfrm>
          </p:grpSpPr>
          <p:sp>
            <p:nvSpPr>
              <p:cNvPr id="3089" name="Rectangle 17"/>
              <p:cNvSpPr>
                <a:spLocks noChangeArrowheads="1"/>
              </p:cNvSpPr>
              <p:nvPr/>
            </p:nvSpPr>
            <p:spPr bwMode="auto">
              <a:xfrm>
                <a:off x="3504" y="2160"/>
                <a:ext cx="960" cy="19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3090" name="Rectangle 18"/>
              <p:cNvSpPr>
                <a:spLocks noChangeArrowheads="1"/>
              </p:cNvSpPr>
              <p:nvPr/>
            </p:nvSpPr>
            <p:spPr bwMode="auto">
              <a:xfrm>
                <a:off x="3504" y="2352"/>
                <a:ext cx="960" cy="19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3091" name="Rectangle 19"/>
              <p:cNvSpPr>
                <a:spLocks noChangeArrowheads="1"/>
              </p:cNvSpPr>
              <p:nvPr/>
            </p:nvSpPr>
            <p:spPr bwMode="auto">
              <a:xfrm>
                <a:off x="2555" y="2370"/>
                <a:ext cx="960" cy="19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3092" name="Rectangle 20"/>
              <p:cNvSpPr>
                <a:spLocks noChangeArrowheads="1"/>
              </p:cNvSpPr>
              <p:nvPr/>
            </p:nvSpPr>
            <p:spPr bwMode="auto">
              <a:xfrm>
                <a:off x="2555" y="2169"/>
                <a:ext cx="960" cy="192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3093" name="Rectangle 21"/>
              <p:cNvSpPr>
                <a:spLocks noChangeArrowheads="1"/>
              </p:cNvSpPr>
              <p:nvPr/>
            </p:nvSpPr>
            <p:spPr bwMode="auto">
              <a:xfrm>
                <a:off x="2640" y="2256"/>
                <a:ext cx="1727" cy="19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</p:grpSp>
        <p:grpSp>
          <p:nvGrpSpPr>
            <p:cNvPr id="12" name="Group 22"/>
            <p:cNvGrpSpPr>
              <a:grpSpLocks/>
            </p:cNvGrpSpPr>
            <p:nvPr/>
          </p:nvGrpSpPr>
          <p:grpSpPr bwMode="auto">
            <a:xfrm>
              <a:off x="3448" y="48"/>
              <a:ext cx="1056" cy="212"/>
              <a:chOff x="2544" y="2160"/>
              <a:chExt cx="1920" cy="384"/>
            </a:xfrm>
          </p:grpSpPr>
          <p:sp>
            <p:nvSpPr>
              <p:cNvPr id="3095" name="Rectangle 23"/>
              <p:cNvSpPr>
                <a:spLocks noChangeArrowheads="1"/>
              </p:cNvSpPr>
              <p:nvPr/>
            </p:nvSpPr>
            <p:spPr bwMode="auto">
              <a:xfrm>
                <a:off x="3505" y="2160"/>
                <a:ext cx="958" cy="19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3096" name="Rectangle 24"/>
              <p:cNvSpPr>
                <a:spLocks noChangeArrowheads="1"/>
              </p:cNvSpPr>
              <p:nvPr/>
            </p:nvSpPr>
            <p:spPr bwMode="auto">
              <a:xfrm>
                <a:off x="3505" y="2352"/>
                <a:ext cx="958" cy="19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3097" name="Rectangle 25"/>
              <p:cNvSpPr>
                <a:spLocks noChangeArrowheads="1"/>
              </p:cNvSpPr>
              <p:nvPr/>
            </p:nvSpPr>
            <p:spPr bwMode="auto">
              <a:xfrm>
                <a:off x="2556" y="2370"/>
                <a:ext cx="960" cy="19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3098" name="Rectangle 26"/>
              <p:cNvSpPr>
                <a:spLocks noChangeArrowheads="1"/>
              </p:cNvSpPr>
              <p:nvPr/>
            </p:nvSpPr>
            <p:spPr bwMode="auto">
              <a:xfrm>
                <a:off x="2556" y="2169"/>
                <a:ext cx="960" cy="192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3099" name="Rectangle 27"/>
              <p:cNvSpPr>
                <a:spLocks noChangeArrowheads="1"/>
              </p:cNvSpPr>
              <p:nvPr/>
            </p:nvSpPr>
            <p:spPr bwMode="auto">
              <a:xfrm>
                <a:off x="2641" y="2256"/>
                <a:ext cx="1723" cy="19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</p:grpSp>
        <p:grpSp>
          <p:nvGrpSpPr>
            <p:cNvPr id="13" name="Group 28"/>
            <p:cNvGrpSpPr>
              <a:grpSpLocks/>
            </p:cNvGrpSpPr>
            <p:nvPr/>
          </p:nvGrpSpPr>
          <p:grpSpPr bwMode="auto">
            <a:xfrm>
              <a:off x="4552" y="48"/>
              <a:ext cx="1056" cy="212"/>
              <a:chOff x="2544" y="2160"/>
              <a:chExt cx="1920" cy="384"/>
            </a:xfrm>
          </p:grpSpPr>
          <p:sp>
            <p:nvSpPr>
              <p:cNvPr id="3101" name="Rectangle 29"/>
              <p:cNvSpPr>
                <a:spLocks noChangeArrowheads="1"/>
              </p:cNvSpPr>
              <p:nvPr/>
            </p:nvSpPr>
            <p:spPr bwMode="auto">
              <a:xfrm>
                <a:off x="3504" y="2160"/>
                <a:ext cx="960" cy="19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3102" name="Rectangle 30"/>
              <p:cNvSpPr>
                <a:spLocks noChangeArrowheads="1"/>
              </p:cNvSpPr>
              <p:nvPr/>
            </p:nvSpPr>
            <p:spPr bwMode="auto">
              <a:xfrm>
                <a:off x="3504" y="2352"/>
                <a:ext cx="960" cy="192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3103" name="Rectangle 31"/>
              <p:cNvSpPr>
                <a:spLocks noChangeArrowheads="1"/>
              </p:cNvSpPr>
              <p:nvPr/>
            </p:nvSpPr>
            <p:spPr bwMode="auto">
              <a:xfrm>
                <a:off x="2552" y="2370"/>
                <a:ext cx="960" cy="19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3104" name="Rectangle 32"/>
              <p:cNvSpPr>
                <a:spLocks noChangeArrowheads="1"/>
              </p:cNvSpPr>
              <p:nvPr/>
            </p:nvSpPr>
            <p:spPr bwMode="auto">
              <a:xfrm>
                <a:off x="2552" y="2169"/>
                <a:ext cx="960" cy="192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14" name="Rectangle 33"/>
              <p:cNvSpPr>
                <a:spLocks noChangeArrowheads="1"/>
              </p:cNvSpPr>
              <p:nvPr/>
            </p:nvSpPr>
            <p:spPr bwMode="auto">
              <a:xfrm>
                <a:off x="2640" y="2256"/>
                <a:ext cx="1727" cy="19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</p:grpSp>
      </p:grpSp>
      <p:grpSp>
        <p:nvGrpSpPr>
          <p:cNvPr id="3075" name="Group 34"/>
          <p:cNvGrpSpPr>
            <a:grpSpLocks/>
          </p:cNvGrpSpPr>
          <p:nvPr/>
        </p:nvGrpSpPr>
        <p:grpSpPr bwMode="auto">
          <a:xfrm>
            <a:off x="330200" y="1397000"/>
            <a:ext cx="8458200" cy="74613"/>
            <a:chOff x="192" y="3840"/>
            <a:chExt cx="5328" cy="47"/>
          </a:xfrm>
        </p:grpSpPr>
        <p:grpSp>
          <p:nvGrpSpPr>
            <p:cNvPr id="3081" name="Group 35"/>
            <p:cNvGrpSpPr>
              <a:grpSpLocks/>
            </p:cNvGrpSpPr>
            <p:nvPr userDrawn="1"/>
          </p:nvGrpSpPr>
          <p:grpSpPr bwMode="auto">
            <a:xfrm>
              <a:off x="192" y="3840"/>
              <a:ext cx="624" cy="47"/>
              <a:chOff x="624" y="3706"/>
              <a:chExt cx="1056" cy="106"/>
            </a:xfrm>
          </p:grpSpPr>
          <p:sp>
            <p:nvSpPr>
              <p:cNvPr id="3108" name="Rectangle 36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3109" name="Rectangle 37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</p:grpSp>
        <p:grpSp>
          <p:nvGrpSpPr>
            <p:cNvPr id="3082" name="Group 38"/>
            <p:cNvGrpSpPr>
              <a:grpSpLocks/>
            </p:cNvGrpSpPr>
            <p:nvPr userDrawn="1"/>
          </p:nvGrpSpPr>
          <p:grpSpPr bwMode="auto">
            <a:xfrm>
              <a:off x="864" y="3840"/>
              <a:ext cx="624" cy="47"/>
              <a:chOff x="624" y="3600"/>
              <a:chExt cx="1056" cy="106"/>
            </a:xfrm>
          </p:grpSpPr>
          <p:sp>
            <p:nvSpPr>
              <p:cNvPr id="3111" name="Rectangle 39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3112" name="Rectangle 40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</p:grpSp>
        <p:grpSp>
          <p:nvGrpSpPr>
            <p:cNvPr id="3083" name="Group 41"/>
            <p:cNvGrpSpPr>
              <a:grpSpLocks/>
            </p:cNvGrpSpPr>
            <p:nvPr userDrawn="1"/>
          </p:nvGrpSpPr>
          <p:grpSpPr bwMode="auto">
            <a:xfrm>
              <a:off x="1536" y="3840"/>
              <a:ext cx="624" cy="47"/>
              <a:chOff x="624" y="3706"/>
              <a:chExt cx="1056" cy="106"/>
            </a:xfrm>
          </p:grpSpPr>
          <p:sp>
            <p:nvSpPr>
              <p:cNvPr id="3114" name="Rectangle 42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3115" name="Rectangle 43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</p:grpSp>
        <p:grpSp>
          <p:nvGrpSpPr>
            <p:cNvPr id="3084" name="Group 44"/>
            <p:cNvGrpSpPr>
              <a:grpSpLocks/>
            </p:cNvGrpSpPr>
            <p:nvPr userDrawn="1"/>
          </p:nvGrpSpPr>
          <p:grpSpPr bwMode="auto">
            <a:xfrm>
              <a:off x="2208" y="3840"/>
              <a:ext cx="624" cy="47"/>
              <a:chOff x="624" y="3600"/>
              <a:chExt cx="1056" cy="106"/>
            </a:xfrm>
          </p:grpSpPr>
          <p:sp>
            <p:nvSpPr>
              <p:cNvPr id="3117" name="Rectangle 45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3118" name="Rectangle 46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</p:grpSp>
        <p:grpSp>
          <p:nvGrpSpPr>
            <p:cNvPr id="3085" name="Group 47"/>
            <p:cNvGrpSpPr>
              <a:grpSpLocks/>
            </p:cNvGrpSpPr>
            <p:nvPr userDrawn="1"/>
          </p:nvGrpSpPr>
          <p:grpSpPr bwMode="auto">
            <a:xfrm>
              <a:off x="2880" y="3840"/>
              <a:ext cx="624" cy="47"/>
              <a:chOff x="624" y="3706"/>
              <a:chExt cx="1056" cy="106"/>
            </a:xfrm>
          </p:grpSpPr>
          <p:sp>
            <p:nvSpPr>
              <p:cNvPr id="3120" name="Rectangle 48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3121" name="Rectangle 49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</p:grpSp>
        <p:grpSp>
          <p:nvGrpSpPr>
            <p:cNvPr id="3086" name="Group 50"/>
            <p:cNvGrpSpPr>
              <a:grpSpLocks/>
            </p:cNvGrpSpPr>
            <p:nvPr userDrawn="1"/>
          </p:nvGrpSpPr>
          <p:grpSpPr bwMode="auto">
            <a:xfrm>
              <a:off x="3552" y="3840"/>
              <a:ext cx="624" cy="47"/>
              <a:chOff x="624" y="3600"/>
              <a:chExt cx="1056" cy="106"/>
            </a:xfrm>
          </p:grpSpPr>
          <p:sp>
            <p:nvSpPr>
              <p:cNvPr id="3123" name="Rectangle 51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3124" name="Rectangle 52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</p:grpSp>
        <p:grpSp>
          <p:nvGrpSpPr>
            <p:cNvPr id="3087" name="Group 53"/>
            <p:cNvGrpSpPr>
              <a:grpSpLocks/>
            </p:cNvGrpSpPr>
            <p:nvPr userDrawn="1"/>
          </p:nvGrpSpPr>
          <p:grpSpPr bwMode="auto">
            <a:xfrm>
              <a:off x="4224" y="3840"/>
              <a:ext cx="624" cy="47"/>
              <a:chOff x="624" y="3706"/>
              <a:chExt cx="1056" cy="106"/>
            </a:xfrm>
          </p:grpSpPr>
          <p:sp>
            <p:nvSpPr>
              <p:cNvPr id="3126" name="Rectangle 54"/>
              <p:cNvSpPr>
                <a:spLocks noChangeArrowheads="1"/>
              </p:cNvSpPr>
              <p:nvPr userDrawn="1"/>
            </p:nvSpPr>
            <p:spPr bwMode="ltGray">
              <a:xfrm>
                <a:off x="1152" y="3706"/>
                <a:ext cx="528" cy="106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3127" name="Rectangle 55"/>
              <p:cNvSpPr>
                <a:spLocks noChangeArrowheads="1"/>
              </p:cNvSpPr>
              <p:nvPr userDrawn="1"/>
            </p:nvSpPr>
            <p:spPr bwMode="ltGray">
              <a:xfrm>
                <a:off x="624" y="3706"/>
                <a:ext cx="528" cy="1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</p:grpSp>
        <p:grpSp>
          <p:nvGrpSpPr>
            <p:cNvPr id="3088" name="Group 56"/>
            <p:cNvGrpSpPr>
              <a:grpSpLocks/>
            </p:cNvGrpSpPr>
            <p:nvPr userDrawn="1"/>
          </p:nvGrpSpPr>
          <p:grpSpPr bwMode="auto">
            <a:xfrm>
              <a:off x="4896" y="3840"/>
              <a:ext cx="624" cy="47"/>
              <a:chOff x="624" y="3600"/>
              <a:chExt cx="1056" cy="106"/>
            </a:xfrm>
          </p:grpSpPr>
          <p:sp>
            <p:nvSpPr>
              <p:cNvPr id="3129" name="Rectangle 57"/>
              <p:cNvSpPr>
                <a:spLocks noChangeArrowheads="1"/>
              </p:cNvSpPr>
              <p:nvPr userDrawn="1"/>
            </p:nvSpPr>
            <p:spPr bwMode="ltGray">
              <a:xfrm>
                <a:off x="1152" y="3600"/>
                <a:ext cx="528" cy="1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  <p:sp>
            <p:nvSpPr>
              <p:cNvPr id="3130" name="Rectangle 58"/>
              <p:cNvSpPr>
                <a:spLocks noChangeArrowheads="1"/>
              </p:cNvSpPr>
              <p:nvPr userDrawn="1"/>
            </p:nvSpPr>
            <p:spPr bwMode="ltGray">
              <a:xfrm>
                <a:off x="624" y="3600"/>
                <a:ext cx="528" cy="10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he-IL"/>
              </a:p>
            </p:txBody>
          </p:sp>
        </p:grpSp>
      </p:grpSp>
      <p:sp>
        <p:nvSpPr>
          <p:cNvPr id="3076" name="Rectangle 59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7" name="Rectangle 6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7388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3078" name="Picture 72" descr="infosoclogo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08013" y="5876925"/>
            <a:ext cx="137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3" descr="BuGIcon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995738" y="5949950"/>
            <a:ext cx="1439862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75" descr="Intel(R)">
            <a:hlinkClick r:id="rId15"/>
          </p:cNvPr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418388" y="6275388"/>
            <a:ext cx="2266950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pitchFamily="2" charset="2"/>
        <a:buBlip>
          <a:blip r:embed="rId17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4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59113" y="626586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1">
              <a:defRPr sz="1400">
                <a:latin typeface="+mn-lt"/>
              </a:defRPr>
            </a:lvl1pPr>
          </a:lstStyle>
          <a:p>
            <a:pPr>
              <a:defRPr/>
            </a:pPr>
            <a:r>
              <a:rPr lang="he-IL"/>
              <a:t>-</a:t>
            </a:r>
            <a:fld id="{D72E1518-D993-4A22-95C9-5A78AB4DA7D7}" type="slidenum">
              <a:rPr lang="he-IL"/>
              <a:pPr>
                <a:defRPr/>
              </a:pPr>
              <a:t>‹#›</a:t>
            </a:fld>
            <a:r>
              <a:rPr lang="he-IL"/>
              <a:t>-</a:t>
            </a:r>
            <a:endParaRPr lang="en-US"/>
          </a:p>
        </p:txBody>
      </p:sp>
      <p:sp>
        <p:nvSpPr>
          <p:cNvPr id="64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925" y="63087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1">
              <a:defRPr sz="1400">
                <a:latin typeface="+mn-lt"/>
              </a:defRPr>
            </a:lvl1pPr>
          </a:lstStyle>
          <a:p>
            <a:pPr>
              <a:defRPr/>
            </a:pPr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</p:sldLayoutIdLst>
  <p:hf sldNum="0" hdr="0" ftr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 b="1" i="1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 b="1" i="1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 b="1" i="1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 b="1" i="1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 b="1" i="1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 b="1" i="1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 b="1" i="1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 b="1" i="1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 b="1" i="1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r" rtl="1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rtl="1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r" rtl="1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r" rtl="1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r" rtl="1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r" rtl="1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7" Type="http://schemas.openxmlformats.org/officeDocument/2006/relationships/image" Target="../media/image22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8.wmf"/><Relationship Id="rId7" Type="http://schemas.openxmlformats.org/officeDocument/2006/relationships/image" Target="../media/image23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wmf"/><Relationship Id="rId5" Type="http://schemas.openxmlformats.org/officeDocument/2006/relationships/image" Target="../media/image21.wmf"/><Relationship Id="rId10" Type="http://schemas.openxmlformats.org/officeDocument/2006/relationships/image" Target="../media/image25.wmf"/><Relationship Id="rId4" Type="http://schemas.openxmlformats.org/officeDocument/2006/relationships/image" Target="../media/image19.wmf"/><Relationship Id="rId9" Type="http://schemas.openxmlformats.org/officeDocument/2006/relationships/image" Target="../media/image2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6.png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smartsims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1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image" Target="../media/image55.jpeg"/><Relationship Id="rId7" Type="http://schemas.openxmlformats.org/officeDocument/2006/relationships/image" Target="../media/image59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55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ציין מיקום של תאריך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D608A769-CF6F-4986-8A68-830EB5A603F1}" type="slidenum">
              <a:rPr lang="he-IL"/>
              <a:pPr>
                <a:defRPr/>
              </a:pPr>
              <a:t>1</a:t>
            </a:fld>
            <a:r>
              <a:rPr lang="he-IL"/>
              <a:t>-</a:t>
            </a:r>
            <a:endParaRPr lang="en-US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0"/>
            <a:ext cx="1371600" cy="1295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684213" y="1700213"/>
            <a:ext cx="7772400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1">
              <a:spcBef>
                <a:spcPct val="50000"/>
              </a:spcBef>
            </a:pPr>
            <a:r>
              <a:rPr lang="he-IL" sz="3200" b="1" dirty="0" smtClean="0">
                <a:solidFill>
                  <a:schemeClr val="tx2"/>
                </a:solidFill>
                <a:latin typeface="Arial" pitchFamily="34" charset="0"/>
              </a:rPr>
              <a:t>: </a:t>
            </a:r>
            <a:r>
              <a:rPr lang="en-US" sz="3200" b="1" dirty="0" smtClean="0">
                <a:solidFill>
                  <a:schemeClr val="tx2"/>
                </a:solidFill>
                <a:latin typeface="Arial" pitchFamily="34" charset="0"/>
              </a:rPr>
              <a:t>Business Simulation</a:t>
            </a:r>
            <a:endParaRPr lang="en-US" sz="3200" b="1" dirty="0" smtClean="0">
              <a:solidFill>
                <a:schemeClr val="tx2"/>
              </a:solidFill>
              <a:latin typeface="Arial" pitchFamily="34" charset="0"/>
            </a:endParaRPr>
          </a:p>
          <a:p>
            <a:pPr algn="ctr">
              <a:spcBef>
                <a:spcPct val="50000"/>
              </a:spcBef>
            </a:pPr>
            <a:r>
              <a:rPr lang="en-US" sz="2400" b="1" dirty="0" smtClean="0"/>
              <a:t>Oren Class (MBA)</a:t>
            </a:r>
            <a:endParaRPr lang="en-US" sz="2400" b="1" dirty="0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6149" name="Text Box 6"/>
          <p:cNvSpPr txBox="1">
            <a:spLocks noChangeArrowheads="1"/>
          </p:cNvSpPr>
          <p:nvPr/>
        </p:nvSpPr>
        <p:spPr bwMode="auto">
          <a:xfrm>
            <a:off x="2530914" y="4076700"/>
            <a:ext cx="4059958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200" b="1" dirty="0" smtClean="0">
                <a:latin typeface="Arial" pitchFamily="34" charset="0"/>
              </a:rPr>
              <a:t>Instructors</a:t>
            </a:r>
            <a:endParaRPr lang="he-IL" sz="2200" b="1" dirty="0">
              <a:latin typeface="Arial" pitchFamily="34" charset="0"/>
            </a:endParaRPr>
          </a:p>
          <a:p>
            <a:pPr algn="ctr"/>
            <a:r>
              <a:rPr lang="en-US" sz="2600" b="1" dirty="0" smtClean="0">
                <a:latin typeface="Arial" pitchFamily="34" charset="0"/>
              </a:rPr>
              <a:t>Dr. Amos Baranes, CPA</a:t>
            </a:r>
            <a:endParaRPr lang="he-IL" sz="2600" b="1" dirty="0">
              <a:latin typeface="Arial" pitchFamily="34" charset="0"/>
            </a:endParaRPr>
          </a:p>
          <a:p>
            <a:pPr algn="ctr"/>
            <a:r>
              <a:rPr lang="en-US" sz="2600" b="1" dirty="0" smtClean="0">
                <a:latin typeface="Arial" pitchFamily="34" charset="0"/>
              </a:rPr>
              <a:t>Dr. </a:t>
            </a:r>
            <a:r>
              <a:rPr lang="en-US" sz="2600" b="1" dirty="0" err="1" smtClean="0">
                <a:latin typeface="Arial" pitchFamily="34" charset="0"/>
              </a:rPr>
              <a:t>Dramane</a:t>
            </a:r>
            <a:r>
              <a:rPr lang="en-US" sz="2600" b="1" dirty="0" smtClean="0">
                <a:latin typeface="Arial" pitchFamily="34" charset="0"/>
              </a:rPr>
              <a:t> </a:t>
            </a:r>
            <a:r>
              <a:rPr lang="en-US" sz="2600" b="1" dirty="0" err="1" smtClean="0">
                <a:latin typeface="Arial" pitchFamily="34" charset="0"/>
              </a:rPr>
              <a:t>Ouattara</a:t>
            </a:r>
            <a:endParaRPr lang="en-US" sz="2400" b="1" dirty="0"/>
          </a:p>
          <a:p>
            <a:pPr algn="ctr"/>
            <a:endParaRPr lang="he-IL" sz="2600" b="1" dirty="0">
              <a:latin typeface="Arial" pitchFamily="34" charset="0"/>
            </a:endParaRPr>
          </a:p>
          <a:p>
            <a:pPr algn="ctr"/>
            <a:endParaRPr lang="he-IL" sz="1800" b="1" dirty="0">
              <a:solidFill>
                <a:schemeClr val="tx2"/>
              </a:solidFill>
            </a:endParaRPr>
          </a:p>
          <a:p>
            <a:pPr algn="ctr"/>
            <a:endParaRPr lang="he-IL" sz="1800" b="1" dirty="0">
              <a:solidFill>
                <a:schemeClr val="tx2"/>
              </a:solidFill>
            </a:endParaRPr>
          </a:p>
          <a:p>
            <a:pPr algn="ctr"/>
            <a:endParaRPr lang="en-US" sz="2000" dirty="0">
              <a:latin typeface="Arial" pitchFamily="34" charset="0"/>
            </a:endParaRPr>
          </a:p>
        </p:txBody>
      </p:sp>
      <p:sp>
        <p:nvSpPr>
          <p:cNvPr id="6150" name="Text Box 7"/>
          <p:cNvSpPr txBox="1">
            <a:spLocks noChangeArrowheads="1"/>
          </p:cNvSpPr>
          <p:nvPr/>
        </p:nvSpPr>
        <p:spPr bwMode="auto">
          <a:xfrm>
            <a:off x="8367713" y="5845175"/>
            <a:ext cx="1841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he-I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1317"/>
            <a:ext cx="8993333" cy="1281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תמונה 13"/>
          <p:cNvPicPr/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30945" y="831565"/>
            <a:ext cx="23717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BA-colour"/>
          <p:cNvPicPr/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62117" y="260648"/>
            <a:ext cx="143827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2938264" y="338991"/>
            <a:ext cx="2209800" cy="1073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he-IL" sz="2000" dirty="0">
                <a:effectLst/>
                <a:latin typeface="Times New Roman"/>
                <a:ea typeface="Times New Roman"/>
                <a:cs typeface="David"/>
              </a:rPr>
              <a:t>החוג למנהל עסקים</a:t>
            </a:r>
            <a:endParaRPr lang="en-US" sz="1600" dirty="0">
              <a:effectLst/>
              <a:latin typeface="Times New Roman"/>
              <a:ea typeface="Times New Roman"/>
              <a:cs typeface="David"/>
            </a:endParaRPr>
          </a:p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imes New Roman"/>
                <a:ea typeface="Times New Roman"/>
                <a:cs typeface="David"/>
              </a:rPr>
              <a:t>Department of Business </a:t>
            </a:r>
          </a:p>
          <a:p>
            <a:pPr marL="0" marR="0" algn="ctr" rt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imes New Roman"/>
                <a:ea typeface="Times New Roman"/>
                <a:cs typeface="David"/>
              </a:rPr>
              <a:t>Administration</a:t>
            </a:r>
          </a:p>
          <a:p>
            <a:pPr marL="0" marR="0" algn="r" rt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imes New Roman"/>
                <a:ea typeface="Times New Roman"/>
                <a:cs typeface="David"/>
              </a:rPr>
              <a:t> </a:t>
            </a:r>
          </a:p>
        </p:txBody>
      </p:sp>
      <p:pic>
        <p:nvPicPr>
          <p:cNvPr id="13" name="Picture 2" descr="Image result for globe image downloa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3" y="3149390"/>
            <a:ext cx="421805" cy="45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707904" y="3203617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GlobSim</a:t>
            </a:r>
            <a:endParaRPr lang="en-US" sz="18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ציין מיקום של תאריך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3CB29AB7-752F-418B-9BA1-0D47FB108A75}" type="slidenum">
              <a:rPr lang="he-IL"/>
              <a:pPr>
                <a:defRPr/>
              </a:pPr>
              <a:t>10</a:t>
            </a:fld>
            <a:r>
              <a:rPr lang="he-IL"/>
              <a:t>-</a:t>
            </a:r>
            <a:endParaRPr lang="en-US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e-IL" sz="4000" smtClean="0"/>
              <a:t>מה זה בכלל משחק עסקים...? (המשך)</a:t>
            </a:r>
            <a:endParaRPr lang="en-US" sz="4000" smtClean="0"/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9975" y="1484313"/>
            <a:ext cx="6213475" cy="4525962"/>
          </a:xfrm>
        </p:spPr>
        <p:txBody>
          <a:bodyPr/>
          <a:lstStyle/>
          <a:p>
            <a:pPr eaLnBrk="1" hangingPunct="1"/>
            <a:r>
              <a:rPr lang="he-IL" sz="2000" smtClean="0"/>
              <a:t>כל החברות מתחילות את המשחק במצב זהה (כולן חברות פעילות הקיימות בשוק מספר שנים)</a:t>
            </a:r>
          </a:p>
          <a:p>
            <a:pPr eaLnBrk="1" hangingPunct="1"/>
            <a:endParaRPr lang="he-IL" sz="2000" smtClean="0"/>
          </a:p>
          <a:p>
            <a:pPr eaLnBrk="1" hangingPunct="1"/>
            <a:r>
              <a:rPr lang="he-IL" sz="2000" smtClean="0"/>
              <a:t>ההזדמנויות העסקיות רבות...  כל חברה צריכה, על בסיס הבנת השוק, המתחרים, ההזדמנויות ויכולותיה, להגדיר לעצמה את הכיוון האסטרטגי בו תפעל.</a:t>
            </a:r>
          </a:p>
          <a:p>
            <a:pPr eaLnBrk="1" hangingPunct="1"/>
            <a:endParaRPr lang="he-IL" sz="2000" smtClean="0"/>
          </a:p>
          <a:p>
            <a:pPr eaLnBrk="1" hangingPunct="1"/>
            <a:r>
              <a:rPr lang="he-IL" sz="2000" smtClean="0"/>
              <a:t>ניהול החברה מתבטא במגוון תחומים</a:t>
            </a:r>
          </a:p>
          <a:p>
            <a:pPr lvl="1" eaLnBrk="1" hangingPunct="1"/>
            <a:r>
              <a:rPr lang="he-IL" sz="2000" smtClean="0"/>
              <a:t>ניתוחי השוק והמתחרים</a:t>
            </a:r>
          </a:p>
          <a:p>
            <a:pPr lvl="1" eaLnBrk="1" hangingPunct="1"/>
            <a:r>
              <a:rPr lang="he-IL" sz="2000" smtClean="0"/>
              <a:t>פיתוח תכנית אסטרטגית עסקית לחברה </a:t>
            </a:r>
          </a:p>
          <a:p>
            <a:pPr lvl="1" eaLnBrk="1" hangingPunct="1"/>
            <a:r>
              <a:rPr lang="he-IL" sz="2000" smtClean="0"/>
              <a:t>יישום האסטרטגיה ע"י קבלת החלטות ניהוליות בתחומי היצור, שיווק, פיתוח וניהול פיננסי </a:t>
            </a:r>
          </a:p>
          <a:p>
            <a:pPr lvl="1" eaLnBrk="1" hangingPunct="1"/>
            <a:r>
              <a:rPr lang="he-IL" sz="2000" smtClean="0"/>
              <a:t>שיתופי פעולה עם חברות מתחרות (מיזוגים, רכישות)</a:t>
            </a:r>
          </a:p>
          <a:p>
            <a:pPr eaLnBrk="1" hangingPunct="1"/>
            <a:endParaRPr lang="he-IL" sz="2000" smtClean="0"/>
          </a:p>
          <a:p>
            <a:pPr eaLnBrk="1" hangingPunct="1"/>
            <a:endParaRPr lang="en-US" sz="2000" smtClean="0"/>
          </a:p>
        </p:txBody>
      </p:sp>
      <p:pic>
        <p:nvPicPr>
          <p:cNvPr id="1126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175" y="1484313"/>
            <a:ext cx="22098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20E29C61-DC36-43BC-ABA1-80A96907335E}" type="slidenum">
              <a:rPr lang="he-IL"/>
              <a:pPr>
                <a:defRPr/>
              </a:pPr>
              <a:t>11</a:t>
            </a:fld>
            <a:r>
              <a:rPr lang="he-IL"/>
              <a:t>-</a:t>
            </a:r>
            <a:endParaRPr lang="en-US"/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1125538"/>
            <a:ext cx="2617787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2987675" y="1125538"/>
            <a:ext cx="5472113" cy="3167062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he-IL" smtClean="0"/>
              <a:t>המשחק מתנהל ב</a:t>
            </a:r>
            <a:r>
              <a:rPr lang="he-IL" b="1" smtClean="0"/>
              <a:t>פרקי זמן</a:t>
            </a:r>
            <a:r>
              <a:rPr lang="he-IL" smtClean="0"/>
              <a:t>. בכל פרק זמן (מספר ימים במהלך הקורס) נדרשת כל קבוצה לקבל החלטות עסקיות במגוון תחומי הניהול של החברה, למשך שנה קלנדרית (מסומלצת) אחת. ההחלטות השונות מוזנות למערכת.</a:t>
            </a:r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A9B6DD07-ED37-4264-A677-35409276BC57}" type="slidenum">
              <a:rPr lang="he-IL"/>
              <a:pPr>
                <a:defRPr/>
              </a:pPr>
              <a:t>12</a:t>
            </a:fld>
            <a:r>
              <a:rPr lang="he-IL"/>
              <a:t>-</a:t>
            </a:r>
            <a:endParaRPr lang="en-US"/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2924175"/>
            <a:ext cx="2354263" cy="257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47813" y="549275"/>
            <a:ext cx="6681787" cy="5788025"/>
          </a:xfrm>
          <a:noFill/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he-IL" sz="2400" dirty="0" smtClean="0"/>
              <a:t>   בתום כל פרק זמן מתבצעת ע"י מנחי הקורס </a:t>
            </a:r>
            <a:r>
              <a:rPr lang="he-IL" sz="2400" b="1" dirty="0" smtClean="0"/>
              <a:t>הרצה של הסימולציה</a:t>
            </a:r>
            <a:r>
              <a:rPr lang="he-IL" sz="2400" dirty="0" smtClean="0"/>
              <a:t>. הסימולציה משקללת את ההחלטות של כל החברות אל מול כוחות השוק והצרכנים (אשר מדומים ע"י התוכנה עצמה). בסיום הריצה מתפרסמת </a:t>
            </a:r>
            <a:r>
              <a:rPr lang="he-IL" sz="2400" b="1" dirty="0" smtClean="0"/>
              <a:t>תמונת המצב המעודכנת</a:t>
            </a:r>
            <a:r>
              <a:rPr lang="he-IL" sz="2400" dirty="0" smtClean="0"/>
              <a:t> של מצבן העסקי של כ"א מהחברות בתום השנה.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he-IL" sz="2400" dirty="0" smtClean="0"/>
              <a:t>  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he-IL" sz="2400" dirty="0" smtClean="0"/>
              <a:t>   במהלך הקורס נדמה פעילות עסקית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he-IL" sz="2400" dirty="0" smtClean="0"/>
              <a:t>   במהלך 9 </a:t>
            </a:r>
            <a:r>
              <a:rPr lang="he-IL" sz="2400" b="1" dirty="0" smtClean="0"/>
              <a:t>שנים </a:t>
            </a:r>
            <a:r>
              <a:rPr lang="he-IL" sz="2400" b="1" dirty="0" err="1" smtClean="0"/>
              <a:t>קלנדריות</a:t>
            </a:r>
            <a:r>
              <a:rPr lang="he-IL" sz="2400" dirty="0" smtClean="0"/>
              <a:t>.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he-IL" sz="2400" dirty="0" smtClean="0"/>
              <a:t>   כלומר תתבקשו לנהל את חברתכם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he-IL" sz="2400" dirty="0" smtClean="0"/>
              <a:t>   ולקבל לגביה החלטות ניהוליות 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he-IL" sz="2400" dirty="0" smtClean="0"/>
              <a:t>   על פני 9 שנים </a:t>
            </a:r>
            <a:r>
              <a:rPr lang="he-IL" sz="2400" dirty="0" err="1" smtClean="0"/>
              <a:t>מסומלצות</a:t>
            </a:r>
            <a:r>
              <a:rPr lang="he-IL" sz="2400" dirty="0" smtClean="0"/>
              <a:t> ("פרקי זמן").</a:t>
            </a:r>
            <a:endParaRPr lang="en-US" sz="2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ציין מיקום של תאריך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B48276DA-071F-4B46-97D4-E05817793181}" type="slidenum">
              <a:rPr lang="he-IL"/>
              <a:pPr>
                <a:defRPr/>
              </a:pPr>
              <a:t>13</a:t>
            </a:fld>
            <a:r>
              <a:rPr lang="he-IL"/>
              <a:t>-</a:t>
            </a:r>
            <a:endParaRPr lang="en-US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Simulation:</a:t>
            </a:r>
            <a:endParaRPr lang="en-US" dirty="0" smtClean="0"/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20422" y="2033352"/>
            <a:ext cx="4244975" cy="3384376"/>
          </a:xfrm>
        </p:spPr>
        <p:txBody>
          <a:bodyPr/>
          <a:lstStyle/>
          <a:p>
            <a:pPr algn="l" rtl="0" eaLnBrk="1" hangingPunct="1"/>
            <a:r>
              <a:rPr lang="en-US" sz="2400" dirty="0" smtClean="0"/>
              <a:t>The game is based on a simulation: </a:t>
            </a:r>
            <a:r>
              <a:rPr lang="en-US" sz="2400" dirty="0" err="1" smtClean="0"/>
              <a:t>GlobSim</a:t>
            </a:r>
            <a:r>
              <a:rPr lang="en-US" sz="2400" dirty="0" smtClean="0"/>
              <a:t> Advanced of Academy City Institution</a:t>
            </a:r>
          </a:p>
          <a:p>
            <a:pPr algn="l" rtl="0" eaLnBrk="1" hangingPunct="1"/>
            <a:r>
              <a:rPr lang="en-US" sz="2400" dirty="0" smtClean="0"/>
              <a:t>You are about to manage companies in four major fields: R&amp;D, Operation Marketing and Finance</a:t>
            </a:r>
            <a:endParaRPr lang="en-US" sz="2400" dirty="0" smtClean="0"/>
          </a:p>
        </p:txBody>
      </p:sp>
      <p:pic>
        <p:nvPicPr>
          <p:cNvPr id="14341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57200" y="2033352"/>
            <a:ext cx="4254500" cy="2795587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ציין מיקום של תאריך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44490592-9B6D-48CA-8781-A04DA1922A00}" type="slidenum">
              <a:rPr lang="he-IL"/>
              <a:pPr>
                <a:defRPr/>
              </a:pPr>
              <a:t>14</a:t>
            </a:fld>
            <a:r>
              <a:rPr lang="he-IL"/>
              <a:t>-</a:t>
            </a:r>
            <a:endParaRPr lang="en-US"/>
          </a:p>
        </p:txBody>
      </p:sp>
      <p:sp>
        <p:nvSpPr>
          <p:cNvPr id="15363" name="Rectangle 2"/>
          <p:cNvSpPr>
            <a:spLocks noChangeArrowheads="1"/>
          </p:cNvSpPr>
          <p:nvPr/>
        </p:nvSpPr>
        <p:spPr bwMode="auto">
          <a:xfrm>
            <a:off x="611188" y="1844675"/>
            <a:ext cx="7632700" cy="38163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AU">
              <a:solidFill>
                <a:srgbClr val="CCECFF"/>
              </a:solidFill>
            </a:endParaRP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>
          <a:xfrm>
            <a:off x="107504" y="198438"/>
            <a:ext cx="8856984" cy="1143000"/>
          </a:xfrm>
          <a:noFill/>
        </p:spPr>
        <p:txBody>
          <a:bodyPr lIns="90488" tIns="44450" rIns="90488" bIns="44450"/>
          <a:lstStyle/>
          <a:p>
            <a:pPr eaLnBrk="1" hangingPunct="1"/>
            <a:r>
              <a:rPr lang="en-US" sz="4000" dirty="0" smtClean="0"/>
              <a:t>The Simulation has three versions</a:t>
            </a:r>
            <a:endParaRPr lang="en-US" sz="4000" dirty="0" smtClean="0"/>
          </a:p>
        </p:txBody>
      </p:sp>
      <p:sp>
        <p:nvSpPr>
          <p:cNvPr id="15365" name="Rectangle 4"/>
          <p:cNvSpPr>
            <a:spLocks noChangeArrowheads="1"/>
          </p:cNvSpPr>
          <p:nvPr/>
        </p:nvSpPr>
        <p:spPr bwMode="auto">
          <a:xfrm>
            <a:off x="657225" y="1844675"/>
            <a:ext cx="7875588" cy="34753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endParaRPr lang="en-US" sz="2600" dirty="0">
              <a:solidFill>
                <a:srgbClr val="990000"/>
              </a:solidFill>
              <a:latin typeface="Arial" pitchFamily="34" charset="0"/>
            </a:endParaRPr>
          </a:p>
          <a:p>
            <a:endParaRPr lang="en-US" sz="2600" dirty="0">
              <a:solidFill>
                <a:srgbClr val="990000"/>
              </a:solidFill>
              <a:latin typeface="Arial" pitchFamily="34" charset="0"/>
            </a:endParaRPr>
          </a:p>
          <a:p>
            <a:r>
              <a:rPr lang="en-US" dirty="0">
                <a:solidFill>
                  <a:srgbClr val="FF3300"/>
                </a:solidFill>
                <a:latin typeface="Arial" pitchFamily="34" charset="0"/>
              </a:rPr>
              <a:t>	</a:t>
            </a:r>
            <a:r>
              <a:rPr lang="en-US" dirty="0" err="1">
                <a:solidFill>
                  <a:srgbClr val="FF3300"/>
                </a:solidFill>
                <a:latin typeface="Arial" pitchFamily="34" charset="0"/>
              </a:rPr>
              <a:t>MikesBikes</a:t>
            </a:r>
            <a:r>
              <a:rPr lang="en-US" dirty="0">
                <a:solidFill>
                  <a:srgbClr val="FF3300"/>
                </a:solidFill>
                <a:latin typeface="Arial" pitchFamily="34" charset="0"/>
              </a:rPr>
              <a:t>-Advanced </a:t>
            </a:r>
            <a:r>
              <a:rPr lang="en-US" dirty="0">
                <a:solidFill>
                  <a:srgbClr val="000099"/>
                </a:solidFill>
                <a:latin typeface="Arial" pitchFamily="34" charset="0"/>
              </a:rPr>
              <a:t>Single-Player</a:t>
            </a:r>
          </a:p>
          <a:p>
            <a:r>
              <a:rPr lang="en-US" dirty="0">
                <a:solidFill>
                  <a:srgbClr val="FF3300"/>
                </a:solidFill>
                <a:latin typeface="Arial" pitchFamily="34" charset="0"/>
              </a:rPr>
              <a:t>	</a:t>
            </a:r>
            <a:endParaRPr lang="en-US" dirty="0">
              <a:solidFill>
                <a:srgbClr val="FF3300"/>
              </a:solidFill>
              <a:latin typeface="Arial" pitchFamily="34" charset="0"/>
            </a:endParaRPr>
          </a:p>
          <a:p>
            <a:r>
              <a:rPr lang="en-US" dirty="0">
                <a:solidFill>
                  <a:srgbClr val="FF3300"/>
                </a:solidFill>
                <a:latin typeface="Arial" pitchFamily="34" charset="0"/>
              </a:rPr>
              <a:t>	</a:t>
            </a:r>
            <a:r>
              <a:rPr lang="en-US" dirty="0" err="1">
                <a:solidFill>
                  <a:srgbClr val="FF3300"/>
                </a:solidFill>
                <a:latin typeface="Arial" pitchFamily="34" charset="0"/>
              </a:rPr>
              <a:t>MikesBikes</a:t>
            </a:r>
            <a:r>
              <a:rPr lang="en-US" dirty="0">
                <a:solidFill>
                  <a:srgbClr val="FF3300"/>
                </a:solidFill>
                <a:latin typeface="Arial" pitchFamily="34" charset="0"/>
              </a:rPr>
              <a:t>-Advanced </a:t>
            </a:r>
            <a:r>
              <a:rPr lang="en-US" dirty="0" smtClean="0">
                <a:solidFill>
                  <a:srgbClr val="000099"/>
                </a:solidFill>
                <a:latin typeface="Arial" pitchFamily="34" charset="0"/>
              </a:rPr>
              <a:t>Multi-Players</a:t>
            </a:r>
            <a:endParaRPr lang="en-US" dirty="0" smtClean="0">
              <a:solidFill>
                <a:srgbClr val="FF3300"/>
              </a:solidFill>
              <a:latin typeface="Arial" pitchFamily="34" charset="0"/>
            </a:endParaRPr>
          </a:p>
          <a:p>
            <a:endParaRPr lang="en-US" dirty="0">
              <a:solidFill>
                <a:srgbClr val="FF3300"/>
              </a:solidFill>
              <a:latin typeface="Arial" pitchFamily="34" charset="0"/>
            </a:endParaRPr>
          </a:p>
          <a:p>
            <a:r>
              <a:rPr lang="en-US" dirty="0">
                <a:solidFill>
                  <a:srgbClr val="FF3300"/>
                </a:solidFill>
                <a:latin typeface="Arial" pitchFamily="34" charset="0"/>
              </a:rPr>
              <a:t>	</a:t>
            </a:r>
            <a:r>
              <a:rPr lang="en-US" dirty="0" err="1">
                <a:solidFill>
                  <a:srgbClr val="FF3300"/>
                </a:solidFill>
                <a:latin typeface="Arial" pitchFamily="34" charset="0"/>
              </a:rPr>
              <a:t>MikesBikes</a:t>
            </a:r>
            <a:r>
              <a:rPr lang="en-US" dirty="0">
                <a:solidFill>
                  <a:srgbClr val="FF3300"/>
                </a:solidFill>
                <a:latin typeface="Arial" pitchFamily="34" charset="0"/>
              </a:rPr>
              <a:t>-Advanced </a:t>
            </a:r>
            <a:r>
              <a:rPr lang="en-US" dirty="0" smtClean="0">
                <a:solidFill>
                  <a:srgbClr val="000099"/>
                </a:solidFill>
                <a:latin typeface="Arial" pitchFamily="34" charset="0"/>
              </a:rPr>
              <a:t>Multi-Classes</a:t>
            </a:r>
            <a:endParaRPr lang="en-US" dirty="0">
              <a:solidFill>
                <a:srgbClr val="000099"/>
              </a:solidFill>
              <a:latin typeface="Arial" pitchFamily="34" charset="0"/>
            </a:endParaRPr>
          </a:p>
          <a:p>
            <a:endParaRPr lang="en-US" dirty="0">
              <a:solidFill>
                <a:srgbClr val="000099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ציין מיקום של תאריך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CC38F8FF-400E-4DCC-931A-B8B8923C736C}" type="slidenum">
              <a:rPr lang="he-IL"/>
              <a:pPr>
                <a:defRPr/>
              </a:pPr>
              <a:t>15</a:t>
            </a:fld>
            <a:r>
              <a:rPr lang="he-IL"/>
              <a:t>-</a:t>
            </a:r>
            <a:endParaRPr lang="en-US"/>
          </a:p>
        </p:txBody>
      </p:sp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468313" y="1052513"/>
            <a:ext cx="8261350" cy="51133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AU">
              <a:solidFill>
                <a:srgbClr val="CCECFF"/>
              </a:solidFill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387350"/>
            <a:ext cx="8382000" cy="869950"/>
          </a:xfrm>
          <a:noFill/>
        </p:spPr>
        <p:txBody>
          <a:bodyPr lIns="90488" tIns="44450" rIns="90488" bIns="44450"/>
          <a:lstStyle/>
          <a:p>
            <a:pPr eaLnBrk="1" hangingPunct="1"/>
            <a:r>
              <a:rPr lang="en-US" dirty="0" smtClean="0"/>
              <a:t>  </a:t>
            </a:r>
            <a:r>
              <a:rPr lang="he-IL" dirty="0" smtClean="0"/>
              <a:t/>
            </a:r>
            <a:br>
              <a:rPr lang="he-IL" dirty="0" smtClean="0"/>
            </a:br>
            <a:r>
              <a:rPr lang="en-US" sz="3600" dirty="0" err="1">
                <a:solidFill>
                  <a:srgbClr val="FF3300"/>
                </a:solidFill>
                <a:latin typeface="Arial" pitchFamily="34" charset="0"/>
              </a:rPr>
              <a:t>GlobSim</a:t>
            </a:r>
            <a:r>
              <a:rPr lang="en-US" sz="3600" dirty="0">
                <a:solidFill>
                  <a:srgbClr val="FF3300"/>
                </a:solidFill>
                <a:latin typeface="Arial" pitchFamily="34" charset="0"/>
              </a:rPr>
              <a:t>-Advanced </a:t>
            </a:r>
            <a:r>
              <a:rPr lang="en-US" sz="3600" i="0" dirty="0" smtClean="0">
                <a:solidFill>
                  <a:srgbClr val="000099"/>
                </a:solidFill>
              </a:rPr>
              <a:t>Single-Player</a:t>
            </a:r>
            <a:r>
              <a:rPr lang="he-IL" sz="3600" dirty="0" smtClean="0"/>
              <a:t/>
            </a:r>
            <a:br>
              <a:rPr lang="he-IL" sz="3600" dirty="0" smtClean="0"/>
            </a:br>
            <a:endParaRPr lang="en-US" sz="3600" dirty="0" smtClean="0"/>
          </a:p>
        </p:txBody>
      </p:sp>
      <p:sp>
        <p:nvSpPr>
          <p:cNvPr id="16389" name="Rectangle 4"/>
          <p:cNvSpPr>
            <a:spLocks noChangeArrowheads="1"/>
          </p:cNvSpPr>
          <p:nvPr/>
        </p:nvSpPr>
        <p:spPr bwMode="auto">
          <a:xfrm>
            <a:off x="468313" y="1557338"/>
            <a:ext cx="7596187" cy="4908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r" rtl="1">
              <a:lnSpc>
                <a:spcPct val="120000"/>
              </a:lnSpc>
              <a:buFontTx/>
              <a:buChar char="•"/>
            </a:pPr>
            <a:r>
              <a:rPr lang="he-IL" sz="2400" dirty="0">
                <a:latin typeface="Arial" pitchFamily="34" charset="0"/>
              </a:rPr>
              <a:t> השחקן מנהל חברה אחת – המחשב מנהל חברה אחרת המתחרה בך (בדומה לשחמט מול המחשב)</a:t>
            </a:r>
          </a:p>
          <a:p>
            <a:pPr algn="r" rtl="1">
              <a:lnSpc>
                <a:spcPct val="120000"/>
              </a:lnSpc>
              <a:buFontTx/>
              <a:buChar char="•"/>
            </a:pPr>
            <a:r>
              <a:rPr lang="he-IL" sz="2400" dirty="0">
                <a:latin typeface="Arial" pitchFamily="34" charset="0"/>
              </a:rPr>
              <a:t> התנסות עצמאית, בזמנך החופשי, מול המחשב</a:t>
            </a:r>
          </a:p>
          <a:p>
            <a:pPr algn="r" rtl="1">
              <a:lnSpc>
                <a:spcPct val="120000"/>
              </a:lnSpc>
              <a:buFontTx/>
              <a:buChar char="•"/>
            </a:pPr>
            <a:r>
              <a:rPr lang="he-IL" sz="2400" dirty="0">
                <a:latin typeface="Arial" pitchFamily="34" charset="0"/>
              </a:rPr>
              <a:t> בלי לחץ, בלי מבוכה, בקצב שלך</a:t>
            </a:r>
          </a:p>
          <a:p>
            <a:pPr algn="r" rtl="1">
              <a:lnSpc>
                <a:spcPct val="120000"/>
              </a:lnSpc>
              <a:buFontTx/>
              <a:buChar char="•"/>
            </a:pPr>
            <a:r>
              <a:rPr lang="he-IL" sz="2400" dirty="0">
                <a:latin typeface="Arial" pitchFamily="34" charset="0"/>
              </a:rPr>
              <a:t> גרסא זו אינה מחייבת חיבור אינטרנטי – התוכנה נטענת למחשבך ורצה באופן מקומי</a:t>
            </a:r>
            <a:endParaRPr lang="en-US" sz="2400" dirty="0">
              <a:latin typeface="Arial" pitchFamily="34" charset="0"/>
            </a:endParaRPr>
          </a:p>
          <a:p>
            <a:pPr lvl="1" algn="r" rtl="1">
              <a:lnSpc>
                <a:spcPct val="120000"/>
              </a:lnSpc>
            </a:pPr>
            <a:endParaRPr lang="en-US" sz="2400" dirty="0">
              <a:latin typeface="Arial" pitchFamily="34" charset="0"/>
            </a:endParaRPr>
          </a:p>
          <a:p>
            <a:pPr lvl="1" algn="r" rtl="1">
              <a:lnSpc>
                <a:spcPct val="120000"/>
              </a:lnSpc>
            </a:pPr>
            <a:r>
              <a:rPr lang="he-IL" sz="2400" b="1" dirty="0">
                <a:latin typeface="Arial" pitchFamily="34" charset="0"/>
              </a:rPr>
              <a:t>זו הגרסא בה תתנסו במהלך השבוע הקרוב עד למשחק  התחרותי עצמו. תרגול זה הינו תנאי מקדים ומחייב להבנת המשחק וללימוד המושגים הבסיסיים</a:t>
            </a:r>
            <a:endParaRPr lang="en-US" sz="2400" b="1" dirty="0">
              <a:solidFill>
                <a:srgbClr val="990000"/>
              </a:solidFill>
              <a:latin typeface="Arial" pitchFamily="34" charset="0"/>
            </a:endParaRPr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endParaRPr lang="en-US" sz="2400" dirty="0">
              <a:solidFill>
                <a:srgbClr val="990000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מציין מיקום של תאריך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682DBAF9-090A-4F8F-9E3E-1397F26EDFCF}" type="slidenum">
              <a:rPr lang="he-IL"/>
              <a:pPr>
                <a:defRPr/>
              </a:pPr>
              <a:t>16</a:t>
            </a:fld>
            <a:r>
              <a:rPr lang="he-IL"/>
              <a:t>-</a:t>
            </a:r>
            <a:endParaRPr lang="en-US"/>
          </a:p>
        </p:txBody>
      </p:sp>
      <p:sp>
        <p:nvSpPr>
          <p:cNvPr id="17411" name="Rectangle 2"/>
          <p:cNvSpPr>
            <a:spLocks noChangeArrowheads="1"/>
          </p:cNvSpPr>
          <p:nvPr/>
        </p:nvSpPr>
        <p:spPr bwMode="auto">
          <a:xfrm>
            <a:off x="6324600" y="2362200"/>
            <a:ext cx="2286000" cy="3581400"/>
          </a:xfrm>
          <a:prstGeom prst="rect">
            <a:avLst/>
          </a:prstGeom>
          <a:gradFill rotWithShape="0">
            <a:gsLst>
              <a:gs pos="0">
                <a:srgbClr val="003366"/>
              </a:gs>
              <a:gs pos="100000">
                <a:schemeClr val="hlink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7412" name="Rectangle 3"/>
          <p:cNvSpPr>
            <a:spLocks noChangeArrowheads="1"/>
          </p:cNvSpPr>
          <p:nvPr/>
        </p:nvSpPr>
        <p:spPr bwMode="auto">
          <a:xfrm>
            <a:off x="3429000" y="2362200"/>
            <a:ext cx="2286000" cy="3581400"/>
          </a:xfrm>
          <a:prstGeom prst="rect">
            <a:avLst/>
          </a:prstGeom>
          <a:gradFill rotWithShape="0">
            <a:gsLst>
              <a:gs pos="0">
                <a:srgbClr val="003366"/>
              </a:gs>
              <a:gs pos="100000">
                <a:schemeClr val="hlink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7413" name="Rectangle 4"/>
          <p:cNvSpPr>
            <a:spLocks noChangeArrowheads="1"/>
          </p:cNvSpPr>
          <p:nvPr/>
        </p:nvSpPr>
        <p:spPr bwMode="auto">
          <a:xfrm>
            <a:off x="533400" y="2362200"/>
            <a:ext cx="2286000" cy="3581400"/>
          </a:xfrm>
          <a:prstGeom prst="rect">
            <a:avLst/>
          </a:prstGeom>
          <a:gradFill rotWithShape="0">
            <a:gsLst>
              <a:gs pos="0">
                <a:srgbClr val="003366"/>
              </a:gs>
              <a:gs pos="100000">
                <a:schemeClr val="hlink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grpSp>
        <p:nvGrpSpPr>
          <p:cNvPr id="17414" name="Group 5"/>
          <p:cNvGrpSpPr>
            <a:grpSpLocks/>
          </p:cNvGrpSpPr>
          <p:nvPr/>
        </p:nvGrpSpPr>
        <p:grpSpPr bwMode="auto">
          <a:xfrm>
            <a:off x="2286000" y="5638800"/>
            <a:ext cx="1752600" cy="901700"/>
            <a:chOff x="1312" y="2497"/>
            <a:chExt cx="1237" cy="568"/>
          </a:xfrm>
        </p:grpSpPr>
        <p:sp>
          <p:nvSpPr>
            <p:cNvPr id="17443" name="AutoShape 6"/>
            <p:cNvSpPr>
              <a:spLocks noChangeArrowheads="1"/>
            </p:cNvSpPr>
            <p:nvPr/>
          </p:nvSpPr>
          <p:spPr bwMode="auto">
            <a:xfrm>
              <a:off x="1312" y="2497"/>
              <a:ext cx="1237" cy="568"/>
            </a:xfrm>
            <a:prstGeom prst="homePlate">
              <a:avLst>
                <a:gd name="adj" fmla="val 72594"/>
              </a:avLst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7444" name="Rectangle 7"/>
            <p:cNvSpPr>
              <a:spLocks noChangeArrowheads="1"/>
            </p:cNvSpPr>
            <p:nvPr/>
          </p:nvSpPr>
          <p:spPr bwMode="auto">
            <a:xfrm>
              <a:off x="1330" y="2565"/>
              <a:ext cx="923" cy="40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1">
                  <a:solidFill>
                    <a:srgbClr val="FFFFFF"/>
                  </a:solidFill>
                  <a:latin typeface="Arial" pitchFamily="34" charset="0"/>
                </a:rPr>
                <a:t>Compete through</a:t>
              </a:r>
            </a:p>
          </p:txBody>
        </p:sp>
      </p:grpSp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3429000" y="2362200"/>
            <a:ext cx="2286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ctr" eaLnBrk="0" hangingPunct="0">
              <a:spcBef>
                <a:spcPct val="20000"/>
              </a:spcBef>
            </a:pPr>
            <a:r>
              <a:rPr lang="en-US" sz="1600" b="1">
                <a:solidFill>
                  <a:srgbClr val="FFFFFF"/>
                </a:solidFill>
                <a:latin typeface="Tahoma" pitchFamily="34" charset="0"/>
              </a:rPr>
              <a:t>2 </a:t>
            </a:r>
          </a:p>
          <a:p>
            <a:pPr marL="342900" indent="-342900" algn="ctr" eaLnBrk="0" hangingPunct="0">
              <a:spcBef>
                <a:spcPct val="20000"/>
              </a:spcBef>
            </a:pPr>
            <a:r>
              <a:rPr lang="en-US" sz="1600" b="1">
                <a:solidFill>
                  <a:srgbClr val="FFFFFF"/>
                </a:solidFill>
                <a:latin typeface="Tahoma" pitchFamily="34" charset="0"/>
              </a:rPr>
              <a:t>DISTRIBUTION </a:t>
            </a:r>
          </a:p>
          <a:p>
            <a:pPr marL="342900" indent="-342900" algn="ctr" eaLnBrk="0" hangingPunct="0">
              <a:spcBef>
                <a:spcPct val="20000"/>
              </a:spcBef>
            </a:pPr>
            <a:r>
              <a:rPr lang="en-US" sz="1600" b="1">
                <a:solidFill>
                  <a:srgbClr val="FFFFFF"/>
                </a:solidFill>
                <a:latin typeface="Tahoma" pitchFamily="34" charset="0"/>
              </a:rPr>
              <a:t>CHANNELS</a:t>
            </a:r>
          </a:p>
        </p:txBody>
      </p:sp>
      <p:sp>
        <p:nvSpPr>
          <p:cNvPr id="17416" name="Rectangle 9"/>
          <p:cNvSpPr>
            <a:spLocks noChangeArrowheads="1"/>
          </p:cNvSpPr>
          <p:nvPr/>
        </p:nvSpPr>
        <p:spPr bwMode="auto">
          <a:xfrm>
            <a:off x="6324600" y="2362200"/>
            <a:ext cx="2311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ctr" eaLnBrk="0" hangingPunct="0">
              <a:spcBef>
                <a:spcPct val="20000"/>
              </a:spcBef>
            </a:pPr>
            <a:r>
              <a:rPr lang="en-US" sz="1600" b="1">
                <a:solidFill>
                  <a:srgbClr val="FFFFFF"/>
                </a:solidFill>
                <a:latin typeface="Tahoma" pitchFamily="34" charset="0"/>
              </a:rPr>
              <a:t>2</a:t>
            </a:r>
          </a:p>
          <a:p>
            <a:pPr marL="342900" indent="-342900" algn="ctr" eaLnBrk="0" hangingPunct="0">
              <a:spcBef>
                <a:spcPct val="20000"/>
              </a:spcBef>
            </a:pPr>
            <a:r>
              <a:rPr lang="en-US" sz="1600" b="1">
                <a:solidFill>
                  <a:srgbClr val="FFFFFF"/>
                </a:solidFill>
                <a:latin typeface="Tahoma" pitchFamily="34" charset="0"/>
              </a:rPr>
              <a:t>MARKET</a:t>
            </a:r>
          </a:p>
          <a:p>
            <a:pPr marL="342900" indent="-342900" algn="ctr" eaLnBrk="0" hangingPunct="0">
              <a:spcBef>
                <a:spcPct val="20000"/>
              </a:spcBef>
            </a:pPr>
            <a:r>
              <a:rPr lang="en-US" sz="1600" b="1">
                <a:solidFill>
                  <a:srgbClr val="FFFFFF"/>
                </a:solidFill>
                <a:latin typeface="Tahoma" pitchFamily="34" charset="0"/>
              </a:rPr>
              <a:t>SEGMENTS</a:t>
            </a:r>
          </a:p>
        </p:txBody>
      </p:sp>
      <p:sp>
        <p:nvSpPr>
          <p:cNvPr id="17417" name="Rectangle 10"/>
          <p:cNvSpPr>
            <a:spLocks noGrp="1" noChangeArrowheads="1"/>
          </p:cNvSpPr>
          <p:nvPr>
            <p:ph type="title"/>
          </p:nvPr>
        </p:nvSpPr>
        <p:spPr>
          <a:xfrm>
            <a:off x="609600" y="1341438"/>
            <a:ext cx="7924800" cy="1020762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AU" sz="2400" dirty="0" smtClean="0">
                <a:solidFill>
                  <a:srgbClr val="000066"/>
                </a:solidFill>
              </a:rPr>
              <a:t>Stand Alone Student (You) </a:t>
            </a:r>
            <a:r>
              <a:rPr lang="en-AU" sz="2400" dirty="0" err="1" smtClean="0">
                <a:solidFill>
                  <a:srgbClr val="000066"/>
                </a:solidFill>
              </a:rPr>
              <a:t>vs</a:t>
            </a:r>
            <a:r>
              <a:rPr lang="en-US" sz="2400" dirty="0" smtClean="0">
                <a:solidFill>
                  <a:srgbClr val="000066"/>
                </a:solidFill>
              </a:rPr>
              <a:t>.</a:t>
            </a:r>
            <a:r>
              <a:rPr lang="en-AU" sz="2400" dirty="0" smtClean="0">
                <a:solidFill>
                  <a:srgbClr val="000066"/>
                </a:solidFill>
              </a:rPr>
              <a:t> </a:t>
            </a:r>
            <a:r>
              <a:rPr lang="en-AU" sz="2400" dirty="0" err="1" smtClean="0">
                <a:solidFill>
                  <a:srgbClr val="000066"/>
                </a:solidFill>
              </a:rPr>
              <a:t>GlobSim</a:t>
            </a:r>
            <a:r>
              <a:rPr lang="en-US" sz="2400" dirty="0" smtClean="0">
                <a:solidFill>
                  <a:srgbClr val="000066"/>
                </a:solidFill>
              </a:rPr>
              <a:t> </a:t>
            </a:r>
            <a:r>
              <a:rPr lang="en-US" sz="2400" dirty="0" smtClean="0">
                <a:solidFill>
                  <a:srgbClr val="000066"/>
                </a:solidFill>
              </a:rPr>
              <a:t>(Computer)</a:t>
            </a:r>
          </a:p>
        </p:txBody>
      </p:sp>
      <p:sp>
        <p:nvSpPr>
          <p:cNvPr id="17418" name="Rectangle 11"/>
          <p:cNvSpPr>
            <a:spLocks noChangeArrowheads="1"/>
          </p:cNvSpPr>
          <p:nvPr/>
        </p:nvSpPr>
        <p:spPr bwMode="auto">
          <a:xfrm>
            <a:off x="533400" y="2438400"/>
            <a:ext cx="2286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ctr" eaLnBrk="0" hangingPunct="0">
              <a:spcBef>
                <a:spcPct val="20000"/>
              </a:spcBef>
            </a:pPr>
            <a:r>
              <a:rPr lang="en-US" sz="1600" b="1">
                <a:solidFill>
                  <a:srgbClr val="FFFFFF"/>
                </a:solidFill>
                <a:latin typeface="Tahoma" pitchFamily="34" charset="0"/>
              </a:rPr>
              <a:t>2 </a:t>
            </a:r>
          </a:p>
          <a:p>
            <a:pPr marL="342900" indent="-342900" algn="ctr" eaLnBrk="0" hangingPunct="0">
              <a:spcBef>
                <a:spcPct val="20000"/>
              </a:spcBef>
            </a:pPr>
            <a:r>
              <a:rPr lang="en-US" sz="1600" b="1">
                <a:solidFill>
                  <a:srgbClr val="FFFFFF"/>
                </a:solidFill>
                <a:latin typeface="Tahoma" pitchFamily="34" charset="0"/>
              </a:rPr>
              <a:t>MANUFACTURERS</a:t>
            </a:r>
          </a:p>
        </p:txBody>
      </p:sp>
      <p:grpSp>
        <p:nvGrpSpPr>
          <p:cNvPr id="17419" name="Group 12"/>
          <p:cNvGrpSpPr>
            <a:grpSpLocks/>
          </p:cNvGrpSpPr>
          <p:nvPr/>
        </p:nvGrpSpPr>
        <p:grpSpPr bwMode="auto">
          <a:xfrm>
            <a:off x="1066800" y="3068638"/>
            <a:ext cx="1143000" cy="1416050"/>
            <a:chOff x="240" y="1584"/>
            <a:chExt cx="720" cy="892"/>
          </a:xfrm>
        </p:grpSpPr>
        <p:pic>
          <p:nvPicPr>
            <p:cNvPr id="17441" name="Picture 13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4" y="1584"/>
              <a:ext cx="525" cy="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42" name="Text Box 14"/>
            <p:cNvSpPr txBox="1">
              <a:spLocks noChangeArrowheads="1"/>
            </p:cNvSpPr>
            <p:nvPr/>
          </p:nvSpPr>
          <p:spPr bwMode="auto">
            <a:xfrm>
              <a:off x="240" y="2016"/>
              <a:ext cx="720" cy="46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>
                  <a:solidFill>
                    <a:srgbClr val="FF3300"/>
                  </a:solidFill>
                  <a:latin typeface="Arial" pitchFamily="34" charset="0"/>
                </a:rPr>
                <a:t>Real Cool </a:t>
              </a:r>
            </a:p>
            <a:p>
              <a:pPr algn="ctr"/>
              <a:r>
                <a:rPr lang="en-US" sz="1400" b="1">
                  <a:solidFill>
                    <a:srgbClr val="FF3300"/>
                  </a:solidFill>
                  <a:latin typeface="Arial" pitchFamily="34" charset="0"/>
                </a:rPr>
                <a:t>Cycles (YOU!)</a:t>
              </a:r>
            </a:p>
          </p:txBody>
        </p:sp>
      </p:grpSp>
      <p:grpSp>
        <p:nvGrpSpPr>
          <p:cNvPr id="17420" name="Group 15"/>
          <p:cNvGrpSpPr>
            <a:grpSpLocks/>
          </p:cNvGrpSpPr>
          <p:nvPr/>
        </p:nvGrpSpPr>
        <p:grpSpPr bwMode="auto">
          <a:xfrm>
            <a:off x="808038" y="4533900"/>
            <a:ext cx="1676400" cy="1416050"/>
            <a:chOff x="96" y="3120"/>
            <a:chExt cx="1056" cy="892"/>
          </a:xfrm>
        </p:grpSpPr>
        <p:pic>
          <p:nvPicPr>
            <p:cNvPr id="17439" name="Picture 16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4" y="3120"/>
              <a:ext cx="525" cy="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40" name="Text Box 17"/>
            <p:cNvSpPr txBox="1">
              <a:spLocks noChangeArrowheads="1"/>
            </p:cNvSpPr>
            <p:nvPr/>
          </p:nvSpPr>
          <p:spPr bwMode="auto">
            <a:xfrm>
              <a:off x="96" y="3552"/>
              <a:ext cx="1056" cy="46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b="1">
                  <a:solidFill>
                    <a:srgbClr val="FF3300"/>
                  </a:solidFill>
                  <a:latin typeface="Arial" pitchFamily="34" charset="0"/>
                </a:rPr>
                <a:t>MountainTop </a:t>
              </a:r>
            </a:p>
            <a:p>
              <a:pPr algn="ctr"/>
              <a:r>
                <a:rPr lang="en-US" sz="1400" b="1">
                  <a:solidFill>
                    <a:srgbClr val="FF3300"/>
                  </a:solidFill>
                  <a:latin typeface="Arial" pitchFamily="34" charset="0"/>
                </a:rPr>
                <a:t>Cycles</a:t>
              </a:r>
            </a:p>
            <a:p>
              <a:pPr algn="ctr"/>
              <a:r>
                <a:rPr lang="en-US" sz="1400" b="1">
                  <a:solidFill>
                    <a:srgbClr val="FF3300"/>
                  </a:solidFill>
                  <a:latin typeface="Arial" pitchFamily="34" charset="0"/>
                </a:rPr>
                <a:t>(computer)</a:t>
              </a:r>
            </a:p>
          </p:txBody>
        </p:sp>
      </p:grpSp>
      <p:grpSp>
        <p:nvGrpSpPr>
          <p:cNvPr id="17421" name="Group 18"/>
          <p:cNvGrpSpPr>
            <a:grpSpLocks/>
          </p:cNvGrpSpPr>
          <p:nvPr/>
        </p:nvGrpSpPr>
        <p:grpSpPr bwMode="auto">
          <a:xfrm>
            <a:off x="7239000" y="4273550"/>
            <a:ext cx="1447800" cy="1676400"/>
            <a:chOff x="4416" y="1392"/>
            <a:chExt cx="912" cy="1056"/>
          </a:xfrm>
        </p:grpSpPr>
        <p:pic>
          <p:nvPicPr>
            <p:cNvPr id="17437" name="Picture 19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56" y="1392"/>
              <a:ext cx="516" cy="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38" name="Text Box 20"/>
            <p:cNvSpPr txBox="1">
              <a:spLocks noChangeArrowheads="1"/>
            </p:cNvSpPr>
            <p:nvPr/>
          </p:nvSpPr>
          <p:spPr bwMode="auto">
            <a:xfrm>
              <a:off x="4416" y="2256"/>
              <a:ext cx="912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/>
              <a:endParaRPr lang="en-AU" sz="1400" b="1">
                <a:solidFill>
                  <a:srgbClr val="0000FF"/>
                </a:solidFill>
                <a:latin typeface="Arial" pitchFamily="34" charset="0"/>
              </a:endParaRPr>
            </a:p>
          </p:txBody>
        </p:sp>
      </p:grpSp>
      <p:grpSp>
        <p:nvGrpSpPr>
          <p:cNvPr id="17422" name="Group 21"/>
          <p:cNvGrpSpPr>
            <a:grpSpLocks/>
          </p:cNvGrpSpPr>
          <p:nvPr/>
        </p:nvGrpSpPr>
        <p:grpSpPr bwMode="auto">
          <a:xfrm>
            <a:off x="5334000" y="5638800"/>
            <a:ext cx="1752600" cy="901700"/>
            <a:chOff x="1312" y="2497"/>
            <a:chExt cx="1237" cy="568"/>
          </a:xfrm>
        </p:grpSpPr>
        <p:sp>
          <p:nvSpPr>
            <p:cNvPr id="17435" name="AutoShape 22"/>
            <p:cNvSpPr>
              <a:spLocks noChangeArrowheads="1"/>
            </p:cNvSpPr>
            <p:nvPr/>
          </p:nvSpPr>
          <p:spPr bwMode="auto">
            <a:xfrm>
              <a:off x="1312" y="2497"/>
              <a:ext cx="1237" cy="568"/>
            </a:xfrm>
            <a:prstGeom prst="homePlate">
              <a:avLst>
                <a:gd name="adj" fmla="val 72594"/>
              </a:avLst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7436" name="Rectangle 23"/>
            <p:cNvSpPr>
              <a:spLocks noChangeArrowheads="1"/>
            </p:cNvSpPr>
            <p:nvPr/>
          </p:nvSpPr>
          <p:spPr bwMode="auto">
            <a:xfrm>
              <a:off x="1330" y="2565"/>
              <a:ext cx="923" cy="40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1">
                  <a:solidFill>
                    <a:srgbClr val="FFFFFF"/>
                  </a:solidFill>
                  <a:latin typeface="Arial" pitchFamily="34" charset="0"/>
                </a:rPr>
                <a:t>For control of </a:t>
              </a:r>
            </a:p>
          </p:txBody>
        </p:sp>
      </p:grpSp>
      <p:grpSp>
        <p:nvGrpSpPr>
          <p:cNvPr id="17423" name="Group 24"/>
          <p:cNvGrpSpPr>
            <a:grpSpLocks/>
          </p:cNvGrpSpPr>
          <p:nvPr/>
        </p:nvGrpSpPr>
        <p:grpSpPr bwMode="auto">
          <a:xfrm>
            <a:off x="3851275" y="3716338"/>
            <a:ext cx="1295400" cy="1066800"/>
            <a:chOff x="2448" y="1680"/>
            <a:chExt cx="816" cy="672"/>
          </a:xfrm>
        </p:grpSpPr>
        <p:pic>
          <p:nvPicPr>
            <p:cNvPr id="17433" name="Picture 25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92" y="1680"/>
              <a:ext cx="579" cy="5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34" name="Text Box 26"/>
            <p:cNvSpPr txBox="1">
              <a:spLocks noChangeArrowheads="1"/>
            </p:cNvSpPr>
            <p:nvPr/>
          </p:nvSpPr>
          <p:spPr bwMode="auto">
            <a:xfrm>
              <a:off x="2448" y="2160"/>
              <a:ext cx="816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/>
              <a:endParaRPr lang="en-AU" sz="1400" b="1">
                <a:latin typeface="Arial" pitchFamily="34" charset="0"/>
              </a:endParaRPr>
            </a:p>
          </p:txBody>
        </p:sp>
      </p:grpSp>
      <p:grpSp>
        <p:nvGrpSpPr>
          <p:cNvPr id="17424" name="Group 27"/>
          <p:cNvGrpSpPr>
            <a:grpSpLocks/>
          </p:cNvGrpSpPr>
          <p:nvPr/>
        </p:nvGrpSpPr>
        <p:grpSpPr bwMode="auto">
          <a:xfrm>
            <a:off x="3886200" y="4876800"/>
            <a:ext cx="1295400" cy="1066800"/>
            <a:chOff x="2448" y="1680"/>
            <a:chExt cx="816" cy="672"/>
          </a:xfrm>
        </p:grpSpPr>
        <p:pic>
          <p:nvPicPr>
            <p:cNvPr id="17431" name="Picture 28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92" y="1680"/>
              <a:ext cx="579" cy="5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32" name="Text Box 29"/>
            <p:cNvSpPr txBox="1">
              <a:spLocks noChangeArrowheads="1"/>
            </p:cNvSpPr>
            <p:nvPr/>
          </p:nvSpPr>
          <p:spPr bwMode="auto">
            <a:xfrm>
              <a:off x="2448" y="2160"/>
              <a:ext cx="816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/>
              <a:endParaRPr lang="en-AU" sz="1400" b="1">
                <a:latin typeface="Arial" pitchFamily="34" charset="0"/>
              </a:endParaRPr>
            </a:p>
          </p:txBody>
        </p:sp>
      </p:grpSp>
      <p:pic>
        <p:nvPicPr>
          <p:cNvPr id="17425" name="Picture 30"/>
          <p:cNvPicPr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80188" y="3581400"/>
            <a:ext cx="728662" cy="134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26" name="Text Box 31"/>
          <p:cNvSpPr txBox="1">
            <a:spLocks noChangeArrowheads="1"/>
          </p:cNvSpPr>
          <p:nvPr/>
        </p:nvSpPr>
        <p:spPr bwMode="auto">
          <a:xfrm>
            <a:off x="533400" y="627063"/>
            <a:ext cx="800099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/>
            <a:r>
              <a:rPr lang="en-US" sz="3600" b="1" dirty="0" smtClean="0"/>
              <a:t>Single Player</a:t>
            </a:r>
            <a:endParaRPr lang="en-US" sz="3600" b="1" dirty="0"/>
          </a:p>
        </p:txBody>
      </p:sp>
      <p:sp>
        <p:nvSpPr>
          <p:cNvPr id="17427" name="Text Box 32"/>
          <p:cNvSpPr txBox="1">
            <a:spLocks noChangeArrowheads="1"/>
          </p:cNvSpPr>
          <p:nvPr/>
        </p:nvSpPr>
        <p:spPr bwMode="auto">
          <a:xfrm>
            <a:off x="7308850" y="3500438"/>
            <a:ext cx="14398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FF3300"/>
                </a:solidFill>
                <a:latin typeface="Arial" pitchFamily="34" charset="0"/>
              </a:rPr>
              <a:t>Adventurers</a:t>
            </a:r>
          </a:p>
        </p:txBody>
      </p:sp>
      <p:sp>
        <p:nvSpPr>
          <p:cNvPr id="17428" name="Text Box 33"/>
          <p:cNvSpPr txBox="1">
            <a:spLocks noChangeArrowheads="1"/>
          </p:cNvSpPr>
          <p:nvPr/>
        </p:nvSpPr>
        <p:spPr bwMode="auto">
          <a:xfrm>
            <a:off x="6661150" y="5013325"/>
            <a:ext cx="14398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FF3300"/>
                </a:solidFill>
                <a:latin typeface="Arial" pitchFamily="34" charset="0"/>
              </a:rPr>
              <a:t>Leisure</a:t>
            </a:r>
          </a:p>
        </p:txBody>
      </p:sp>
      <p:sp>
        <p:nvSpPr>
          <p:cNvPr id="17429" name="Text Box 34"/>
          <p:cNvSpPr txBox="1">
            <a:spLocks noChangeArrowheads="1"/>
          </p:cNvSpPr>
          <p:nvPr/>
        </p:nvSpPr>
        <p:spPr bwMode="auto">
          <a:xfrm>
            <a:off x="3636963" y="3424238"/>
            <a:ext cx="143986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FF3300"/>
                </a:solidFill>
                <a:latin typeface="Arial" pitchFamily="34" charset="0"/>
              </a:rPr>
              <a:t>Department stores</a:t>
            </a:r>
          </a:p>
        </p:txBody>
      </p:sp>
      <p:sp>
        <p:nvSpPr>
          <p:cNvPr id="17430" name="Text Box 35"/>
          <p:cNvSpPr txBox="1">
            <a:spLocks noChangeArrowheads="1"/>
          </p:cNvSpPr>
          <p:nvPr/>
        </p:nvSpPr>
        <p:spPr bwMode="auto">
          <a:xfrm>
            <a:off x="3492500" y="4652963"/>
            <a:ext cx="14398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FF3300"/>
                </a:solidFill>
                <a:latin typeface="Arial" pitchFamily="34" charset="0"/>
              </a:rPr>
              <a:t>Bike Shops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EDD8933A-5BAD-4A4D-BBE7-E447D3D9C41A}" type="slidenum">
              <a:rPr lang="he-IL"/>
              <a:pPr>
                <a:defRPr/>
              </a:pPr>
              <a:t>17</a:t>
            </a:fld>
            <a:r>
              <a:rPr lang="he-IL"/>
              <a:t>-</a:t>
            </a:r>
            <a:endParaRPr lang="en-US"/>
          </a:p>
        </p:txBody>
      </p:sp>
      <p:sp>
        <p:nvSpPr>
          <p:cNvPr id="18435" name="Rectangle 2"/>
          <p:cNvSpPr>
            <a:spLocks noChangeArrowheads="1"/>
          </p:cNvSpPr>
          <p:nvPr/>
        </p:nvSpPr>
        <p:spPr bwMode="auto">
          <a:xfrm>
            <a:off x="250825" y="1557338"/>
            <a:ext cx="8353425" cy="4051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marL="457200" indent="-457200" algn="r" rtl="1">
              <a:buFontTx/>
              <a:buAutoNum type="arabicPeriod"/>
            </a:pPr>
            <a:r>
              <a:rPr lang="he-IL" sz="2000" dirty="0">
                <a:latin typeface="Arial" pitchFamily="34" charset="0"/>
              </a:rPr>
              <a:t> </a:t>
            </a:r>
            <a:r>
              <a:rPr lang="he-IL" sz="2000" b="1" dirty="0">
                <a:latin typeface="Arial" pitchFamily="34" charset="0"/>
              </a:rPr>
              <a:t>הסטודנטים מתארגנים בקבוצות</a:t>
            </a:r>
            <a:r>
              <a:rPr lang="he-IL" sz="2000" dirty="0">
                <a:latin typeface="Arial" pitchFamily="34" charset="0"/>
              </a:rPr>
              <a:t> </a:t>
            </a:r>
            <a:r>
              <a:rPr lang="he-IL" sz="2000" dirty="0" err="1">
                <a:latin typeface="Arial" pitchFamily="34" charset="0"/>
              </a:rPr>
              <a:t>– כ</a:t>
            </a:r>
            <a:r>
              <a:rPr lang="he-IL" sz="2000" dirty="0">
                <a:latin typeface="Arial" pitchFamily="34" charset="0"/>
              </a:rPr>
              <a:t>ל קבוצה מנהלת חברה</a:t>
            </a:r>
          </a:p>
          <a:p>
            <a:pPr marL="457200" indent="-457200" algn="r" rtl="1">
              <a:buFontTx/>
              <a:buAutoNum type="arabicPeriod"/>
            </a:pPr>
            <a:r>
              <a:rPr lang="he-IL" sz="2000" dirty="0">
                <a:latin typeface="Arial" pitchFamily="34" charset="0"/>
              </a:rPr>
              <a:t> כל החברות מתחילות </a:t>
            </a:r>
            <a:r>
              <a:rPr lang="he-IL" sz="2000" b="1" dirty="0">
                <a:latin typeface="Arial" pitchFamily="34" charset="0"/>
              </a:rPr>
              <a:t>במצב זהה</a:t>
            </a:r>
          </a:p>
          <a:p>
            <a:pPr marL="457200" indent="-457200" algn="r" rtl="1">
              <a:buFontTx/>
              <a:buAutoNum type="arabicPeriod"/>
            </a:pPr>
            <a:endParaRPr lang="he-IL" sz="2000" b="1" dirty="0">
              <a:latin typeface="Arial" pitchFamily="34" charset="0"/>
            </a:endParaRPr>
          </a:p>
          <a:p>
            <a:pPr marL="457200" indent="-457200" algn="r" rtl="1">
              <a:buFontTx/>
              <a:buAutoNum type="arabicPeriod"/>
            </a:pPr>
            <a:r>
              <a:rPr lang="he-IL" sz="2000" dirty="0">
                <a:latin typeface="Arial" pitchFamily="34" charset="0"/>
              </a:rPr>
              <a:t> כל סטודנט מתקין את התוכנה במחשבו (אחד או יותר) פעם אחת בתחילת הקורס. </a:t>
            </a:r>
            <a:r>
              <a:rPr lang="he-IL" sz="2000" b="1" dirty="0">
                <a:latin typeface="Arial" pitchFamily="34" charset="0"/>
              </a:rPr>
              <a:t>התוכנה הינה אינטרנטית</a:t>
            </a:r>
            <a:r>
              <a:rPr lang="he-IL" sz="2000" dirty="0">
                <a:latin typeface="Arial" pitchFamily="34" charset="0"/>
              </a:rPr>
              <a:t>, כל הנתונים נמצאים על שרת באינטרנט</a:t>
            </a:r>
          </a:p>
          <a:p>
            <a:pPr marL="457200" indent="-457200" algn="r" rtl="1">
              <a:buFontTx/>
              <a:buAutoNum type="arabicPeriod"/>
            </a:pPr>
            <a:r>
              <a:rPr lang="he-IL" sz="2000" dirty="0">
                <a:latin typeface="Arial" pitchFamily="34" charset="0"/>
              </a:rPr>
              <a:t> </a:t>
            </a:r>
            <a:r>
              <a:rPr lang="he-IL" sz="2000" u="sng" dirty="0">
                <a:solidFill>
                  <a:srgbClr val="FF3300"/>
                </a:solidFill>
                <a:latin typeface="Arial" pitchFamily="34" charset="0"/>
              </a:rPr>
              <a:t>כל</a:t>
            </a:r>
            <a:r>
              <a:rPr lang="he-IL" sz="2000" dirty="0">
                <a:latin typeface="Arial" pitchFamily="34" charset="0"/>
              </a:rPr>
              <a:t> משתתף בחברה יכול להתחבר למערכת, לצפות בנתוני חברתו ולשנותם בכל עת ומכל מקום (בית, עבודה)</a:t>
            </a:r>
          </a:p>
          <a:p>
            <a:pPr marL="457200" indent="-457200" algn="r" rtl="1">
              <a:buFontTx/>
              <a:buAutoNum type="arabicPeriod"/>
            </a:pPr>
            <a:endParaRPr lang="he-IL" sz="2000" dirty="0">
              <a:latin typeface="Arial" pitchFamily="34" charset="0"/>
            </a:endParaRPr>
          </a:p>
          <a:p>
            <a:pPr marL="457200" indent="-457200" algn="r" rtl="1">
              <a:buFontTx/>
              <a:buAutoNum type="arabicPeriod"/>
            </a:pPr>
            <a:r>
              <a:rPr lang="he-IL" sz="2000" dirty="0">
                <a:latin typeface="Arial" pitchFamily="34" charset="0"/>
              </a:rPr>
              <a:t> החברות נפגשות פנים-אל-פנים או באופן וירטואלי על מנת לקבל החלטות </a:t>
            </a:r>
          </a:p>
          <a:p>
            <a:pPr marL="457200" indent="-457200" algn="r" rtl="1">
              <a:buFontTx/>
              <a:buAutoNum type="arabicPeriod"/>
            </a:pPr>
            <a:r>
              <a:rPr lang="he-IL" sz="2000" dirty="0">
                <a:latin typeface="Arial" pitchFamily="34" charset="0"/>
              </a:rPr>
              <a:t> מנחי הקורס מנהלים את </a:t>
            </a:r>
            <a:r>
              <a:rPr lang="he-IL" sz="2000" b="1" dirty="0">
                <a:latin typeface="Arial" pitchFamily="34" charset="0"/>
              </a:rPr>
              <a:t>ריצות הסימולציה</a:t>
            </a:r>
            <a:r>
              <a:rPr lang="he-IL" sz="2000" dirty="0">
                <a:latin typeface="Arial" pitchFamily="34" charset="0"/>
              </a:rPr>
              <a:t> לפי לו"ז שנקבע מראש. בכל ריצה מתבצע </a:t>
            </a:r>
            <a:r>
              <a:rPr lang="he-IL" sz="2000" dirty="0" smtClean="0">
                <a:latin typeface="Arial" pitchFamily="34" charset="0"/>
              </a:rPr>
              <a:t>שקלול </a:t>
            </a:r>
            <a:r>
              <a:rPr lang="he-IL" sz="2000" dirty="0">
                <a:latin typeface="Arial" pitchFamily="34" charset="0"/>
              </a:rPr>
              <a:t>של החלטות כל הקבוצות</a:t>
            </a:r>
          </a:p>
          <a:p>
            <a:pPr marL="457200" indent="-457200" algn="r" rtl="1">
              <a:buFontTx/>
              <a:buAutoNum type="arabicPeriod"/>
            </a:pPr>
            <a:endParaRPr lang="he-IL" sz="2000" dirty="0">
              <a:latin typeface="Arial" pitchFamily="34" charset="0"/>
            </a:endParaRPr>
          </a:p>
          <a:p>
            <a:pPr marL="457200" indent="-457200" algn="r" rtl="1">
              <a:buFontTx/>
              <a:buAutoNum type="arabicPeriod"/>
            </a:pPr>
            <a:r>
              <a:rPr lang="he-IL" sz="2000" dirty="0">
                <a:latin typeface="Arial" pitchFamily="34" charset="0"/>
              </a:rPr>
              <a:t> </a:t>
            </a:r>
            <a:r>
              <a:rPr lang="he-IL" sz="2000" b="1" dirty="0">
                <a:latin typeface="Arial" pitchFamily="34" charset="0"/>
              </a:rPr>
              <a:t>התוצאות מתפרסמות באופן מקוון וע"ג לוחות המודעות</a:t>
            </a:r>
            <a:endParaRPr lang="en-US" sz="2000" b="1" dirty="0">
              <a:latin typeface="Arial" pitchFamily="34" charset="0"/>
            </a:endParaRPr>
          </a:p>
        </p:txBody>
      </p:sp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395288" y="260350"/>
            <a:ext cx="8382000" cy="86439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pPr algn="ctr" rtl="1"/>
            <a:r>
              <a:rPr lang="en-US" sz="4400" b="1" i="1" dirty="0">
                <a:solidFill>
                  <a:schemeClr val="tx2"/>
                </a:solidFill>
                <a:latin typeface="Arial" pitchFamily="34" charset="0"/>
              </a:rPr>
              <a:t>  </a:t>
            </a:r>
            <a:r>
              <a:rPr lang="he-IL" sz="4400" b="1" i="1" dirty="0">
                <a:solidFill>
                  <a:schemeClr val="tx2"/>
                </a:solidFill>
                <a:latin typeface="Arial" pitchFamily="34" charset="0"/>
              </a:rPr>
              <a:t/>
            </a:r>
            <a:br>
              <a:rPr lang="he-IL" sz="4400" b="1" i="1" dirty="0">
                <a:solidFill>
                  <a:schemeClr val="tx2"/>
                </a:solidFill>
                <a:latin typeface="Arial" pitchFamily="34" charset="0"/>
              </a:rPr>
            </a:br>
            <a:r>
              <a:rPr lang="en-US" sz="3600" b="1" dirty="0" err="1" smtClean="0">
                <a:solidFill>
                  <a:srgbClr val="FF3300"/>
                </a:solidFill>
                <a:latin typeface="Arial" pitchFamily="34" charset="0"/>
              </a:rPr>
              <a:t>GlobSim</a:t>
            </a:r>
            <a:r>
              <a:rPr lang="en-US" sz="3600" b="1" dirty="0" smtClean="0">
                <a:solidFill>
                  <a:srgbClr val="FF3300"/>
                </a:solidFill>
                <a:latin typeface="Arial" pitchFamily="34" charset="0"/>
              </a:rPr>
              <a:t>-Advanced </a:t>
            </a:r>
            <a:r>
              <a:rPr lang="en-US" sz="3600" b="1" dirty="0" smtClean="0">
                <a:solidFill>
                  <a:srgbClr val="000099"/>
                </a:solidFill>
                <a:latin typeface="Arial" pitchFamily="34" charset="0"/>
              </a:rPr>
              <a:t>Multi-Player</a:t>
            </a:r>
            <a:r>
              <a:rPr lang="he-IL" sz="3600" b="1" dirty="0" smtClean="0">
                <a:solidFill>
                  <a:srgbClr val="000099"/>
                </a:solidFill>
                <a:latin typeface="Arial" pitchFamily="34" charset="0"/>
              </a:rPr>
              <a:t> </a:t>
            </a:r>
            <a:r>
              <a:rPr lang="he-IL" sz="3600" b="1" i="1" dirty="0">
                <a:solidFill>
                  <a:schemeClr val="tx2"/>
                </a:solidFill>
                <a:latin typeface="Arial" pitchFamily="34" charset="0"/>
              </a:rPr>
              <a:t/>
            </a:r>
            <a:br>
              <a:rPr lang="he-IL" sz="3600" b="1" i="1" dirty="0">
                <a:solidFill>
                  <a:schemeClr val="tx2"/>
                </a:solidFill>
                <a:latin typeface="Arial" pitchFamily="34" charset="0"/>
              </a:rPr>
            </a:br>
            <a:endParaRPr lang="en-US" sz="3600" b="1" i="1" dirty="0">
              <a:solidFill>
                <a:schemeClr val="tx2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מציין מיקום של תאריך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D9BB91A3-98CF-4315-9558-2E0963D9BF80}" type="slidenum">
              <a:rPr lang="he-IL"/>
              <a:pPr>
                <a:defRPr/>
              </a:pPr>
              <a:t>18</a:t>
            </a:fld>
            <a:r>
              <a:rPr lang="he-IL"/>
              <a:t>-</a:t>
            </a:r>
            <a:endParaRPr lang="en-US"/>
          </a:p>
        </p:txBody>
      </p:sp>
      <p:sp>
        <p:nvSpPr>
          <p:cNvPr id="19459" name="Rectangle 2"/>
          <p:cNvSpPr>
            <a:spLocks noChangeArrowheads="1"/>
          </p:cNvSpPr>
          <p:nvPr/>
        </p:nvSpPr>
        <p:spPr bwMode="auto">
          <a:xfrm>
            <a:off x="6324600" y="2362200"/>
            <a:ext cx="2286000" cy="3581400"/>
          </a:xfrm>
          <a:prstGeom prst="rect">
            <a:avLst/>
          </a:prstGeom>
          <a:gradFill rotWithShape="0">
            <a:gsLst>
              <a:gs pos="0">
                <a:srgbClr val="003366"/>
              </a:gs>
              <a:gs pos="100000">
                <a:schemeClr val="hlink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9460" name="Rectangle 3"/>
          <p:cNvSpPr>
            <a:spLocks noChangeArrowheads="1"/>
          </p:cNvSpPr>
          <p:nvPr/>
        </p:nvSpPr>
        <p:spPr bwMode="auto">
          <a:xfrm>
            <a:off x="3429000" y="2362200"/>
            <a:ext cx="2286000" cy="3581400"/>
          </a:xfrm>
          <a:prstGeom prst="rect">
            <a:avLst/>
          </a:prstGeom>
          <a:gradFill rotWithShape="0">
            <a:gsLst>
              <a:gs pos="0">
                <a:srgbClr val="003366"/>
              </a:gs>
              <a:gs pos="100000">
                <a:schemeClr val="hlink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9461" name="Rectangle 4"/>
          <p:cNvSpPr>
            <a:spLocks noChangeArrowheads="1"/>
          </p:cNvSpPr>
          <p:nvPr/>
        </p:nvSpPr>
        <p:spPr bwMode="auto">
          <a:xfrm>
            <a:off x="533400" y="2362200"/>
            <a:ext cx="2286000" cy="3581400"/>
          </a:xfrm>
          <a:prstGeom prst="rect">
            <a:avLst/>
          </a:prstGeom>
          <a:gradFill rotWithShape="0">
            <a:gsLst>
              <a:gs pos="0">
                <a:srgbClr val="003366"/>
              </a:gs>
              <a:gs pos="100000">
                <a:schemeClr val="hlink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grpSp>
        <p:nvGrpSpPr>
          <p:cNvPr id="19462" name="Group 5"/>
          <p:cNvGrpSpPr>
            <a:grpSpLocks/>
          </p:cNvGrpSpPr>
          <p:nvPr/>
        </p:nvGrpSpPr>
        <p:grpSpPr bwMode="auto">
          <a:xfrm>
            <a:off x="2286000" y="5638800"/>
            <a:ext cx="1752600" cy="901700"/>
            <a:chOff x="1312" y="2497"/>
            <a:chExt cx="1237" cy="568"/>
          </a:xfrm>
        </p:grpSpPr>
        <p:sp>
          <p:nvSpPr>
            <p:cNvPr id="19511" name="AutoShape 6"/>
            <p:cNvSpPr>
              <a:spLocks noChangeArrowheads="1"/>
            </p:cNvSpPr>
            <p:nvPr/>
          </p:nvSpPr>
          <p:spPr bwMode="auto">
            <a:xfrm>
              <a:off x="1312" y="2497"/>
              <a:ext cx="1237" cy="568"/>
            </a:xfrm>
            <a:prstGeom prst="homePlate">
              <a:avLst>
                <a:gd name="adj" fmla="val 72594"/>
              </a:avLst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9512" name="Rectangle 7"/>
            <p:cNvSpPr>
              <a:spLocks noChangeArrowheads="1"/>
            </p:cNvSpPr>
            <p:nvPr/>
          </p:nvSpPr>
          <p:spPr bwMode="auto">
            <a:xfrm>
              <a:off x="1330" y="2565"/>
              <a:ext cx="923" cy="40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1">
                  <a:solidFill>
                    <a:srgbClr val="FFFFFF"/>
                  </a:solidFill>
                  <a:latin typeface="Arial" pitchFamily="34" charset="0"/>
                </a:rPr>
                <a:t>Compete through</a:t>
              </a:r>
            </a:p>
          </p:txBody>
        </p:sp>
      </p:grpSp>
      <p:sp>
        <p:nvSpPr>
          <p:cNvPr id="19463" name="Rectangle 8"/>
          <p:cNvSpPr>
            <a:spLocks noChangeArrowheads="1"/>
          </p:cNvSpPr>
          <p:nvPr/>
        </p:nvSpPr>
        <p:spPr bwMode="auto">
          <a:xfrm>
            <a:off x="3429000" y="2362200"/>
            <a:ext cx="2286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ctr" eaLnBrk="0" hangingPunct="0">
              <a:spcBef>
                <a:spcPct val="20000"/>
              </a:spcBef>
            </a:pPr>
            <a:r>
              <a:rPr lang="en-US" sz="1600" b="1">
                <a:solidFill>
                  <a:srgbClr val="FFFFFF"/>
                </a:solidFill>
                <a:latin typeface="Tahoma" pitchFamily="34" charset="0"/>
              </a:rPr>
              <a:t>3 </a:t>
            </a:r>
          </a:p>
          <a:p>
            <a:pPr marL="342900" indent="-342900" algn="ctr" eaLnBrk="0" hangingPunct="0">
              <a:spcBef>
                <a:spcPct val="20000"/>
              </a:spcBef>
            </a:pPr>
            <a:r>
              <a:rPr lang="en-US" sz="1600" b="1">
                <a:solidFill>
                  <a:srgbClr val="FFFFFF"/>
                </a:solidFill>
                <a:latin typeface="Tahoma" pitchFamily="34" charset="0"/>
              </a:rPr>
              <a:t>DISTRIBUTION </a:t>
            </a:r>
          </a:p>
          <a:p>
            <a:pPr marL="342900" indent="-342900" algn="ctr" eaLnBrk="0" hangingPunct="0">
              <a:spcBef>
                <a:spcPct val="20000"/>
              </a:spcBef>
            </a:pPr>
            <a:r>
              <a:rPr lang="en-US" sz="1600" b="1">
                <a:solidFill>
                  <a:srgbClr val="FFFFFF"/>
                </a:solidFill>
                <a:latin typeface="Tahoma" pitchFamily="34" charset="0"/>
              </a:rPr>
              <a:t>CHANNELS</a:t>
            </a:r>
          </a:p>
        </p:txBody>
      </p:sp>
      <p:sp>
        <p:nvSpPr>
          <p:cNvPr id="19464" name="Rectangle 9"/>
          <p:cNvSpPr>
            <a:spLocks noChangeArrowheads="1"/>
          </p:cNvSpPr>
          <p:nvPr/>
        </p:nvSpPr>
        <p:spPr bwMode="auto">
          <a:xfrm>
            <a:off x="6324600" y="2362200"/>
            <a:ext cx="2311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ctr" eaLnBrk="0" hangingPunct="0">
              <a:spcBef>
                <a:spcPct val="20000"/>
              </a:spcBef>
            </a:pPr>
            <a:r>
              <a:rPr lang="en-US" sz="1600" b="1">
                <a:solidFill>
                  <a:srgbClr val="FFFFFF"/>
                </a:solidFill>
                <a:latin typeface="Tahoma" pitchFamily="34" charset="0"/>
              </a:rPr>
              <a:t>5</a:t>
            </a:r>
          </a:p>
          <a:p>
            <a:pPr marL="342900" indent="-342900" algn="ctr" eaLnBrk="0" hangingPunct="0">
              <a:spcBef>
                <a:spcPct val="20000"/>
              </a:spcBef>
            </a:pPr>
            <a:r>
              <a:rPr lang="en-US" sz="1600" b="1">
                <a:solidFill>
                  <a:srgbClr val="FFFFFF"/>
                </a:solidFill>
                <a:latin typeface="Tahoma" pitchFamily="34" charset="0"/>
              </a:rPr>
              <a:t>MARKET</a:t>
            </a:r>
          </a:p>
          <a:p>
            <a:pPr marL="342900" indent="-342900" algn="ctr" eaLnBrk="0" hangingPunct="0">
              <a:spcBef>
                <a:spcPct val="20000"/>
              </a:spcBef>
            </a:pPr>
            <a:r>
              <a:rPr lang="en-US" sz="1600" b="1">
                <a:solidFill>
                  <a:srgbClr val="FFFFFF"/>
                </a:solidFill>
                <a:latin typeface="Tahoma" pitchFamily="34" charset="0"/>
              </a:rPr>
              <a:t>SEGMENTS</a:t>
            </a:r>
          </a:p>
        </p:txBody>
      </p:sp>
      <p:sp>
        <p:nvSpPr>
          <p:cNvPr id="19465" name="Rectangle 10"/>
          <p:cNvSpPr>
            <a:spLocks noGrp="1" noChangeArrowheads="1"/>
          </p:cNvSpPr>
          <p:nvPr>
            <p:ph type="title"/>
          </p:nvPr>
        </p:nvSpPr>
        <p:spPr>
          <a:xfrm>
            <a:off x="609600" y="1268413"/>
            <a:ext cx="7924800" cy="1093787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AU" sz="2400" smtClean="0">
                <a:solidFill>
                  <a:srgbClr val="000066"/>
                </a:solidFill>
              </a:rPr>
              <a:t>Your team vs. “The World” </a:t>
            </a:r>
            <a:br>
              <a:rPr lang="en-AU" sz="2400" smtClean="0">
                <a:solidFill>
                  <a:srgbClr val="000066"/>
                </a:solidFill>
              </a:rPr>
            </a:br>
            <a:r>
              <a:rPr lang="en-AU" sz="2400" smtClean="0">
                <a:solidFill>
                  <a:srgbClr val="000066"/>
                </a:solidFill>
              </a:rPr>
              <a:t>(other student teams from your class)</a:t>
            </a:r>
            <a:endParaRPr lang="en-US" sz="2400" smtClean="0">
              <a:solidFill>
                <a:srgbClr val="000066"/>
              </a:solidFill>
            </a:endParaRPr>
          </a:p>
        </p:txBody>
      </p:sp>
      <p:sp>
        <p:nvSpPr>
          <p:cNvPr id="19466" name="Rectangle 11"/>
          <p:cNvSpPr>
            <a:spLocks noChangeArrowheads="1"/>
          </p:cNvSpPr>
          <p:nvPr/>
        </p:nvSpPr>
        <p:spPr bwMode="auto">
          <a:xfrm>
            <a:off x="533400" y="2438400"/>
            <a:ext cx="2286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ctr" eaLnBrk="0" hangingPunct="0">
              <a:spcBef>
                <a:spcPct val="20000"/>
              </a:spcBef>
            </a:pPr>
            <a:r>
              <a:rPr lang="en-US" sz="1600" b="1">
                <a:solidFill>
                  <a:srgbClr val="FFFFFF"/>
                </a:solidFill>
                <a:latin typeface="Tahoma" pitchFamily="34" charset="0"/>
              </a:rPr>
              <a:t>7</a:t>
            </a:r>
          </a:p>
          <a:p>
            <a:pPr marL="342900" indent="-342900" algn="ctr" eaLnBrk="0" hangingPunct="0">
              <a:spcBef>
                <a:spcPct val="20000"/>
              </a:spcBef>
            </a:pPr>
            <a:r>
              <a:rPr lang="en-US" sz="1600" b="1">
                <a:solidFill>
                  <a:srgbClr val="FFFFFF"/>
                </a:solidFill>
                <a:latin typeface="Tahoma" pitchFamily="34" charset="0"/>
              </a:rPr>
              <a:t>MANUFACTURERS</a:t>
            </a:r>
          </a:p>
        </p:txBody>
      </p:sp>
      <p:grpSp>
        <p:nvGrpSpPr>
          <p:cNvPr id="19467" name="Group 12"/>
          <p:cNvGrpSpPr>
            <a:grpSpLocks/>
          </p:cNvGrpSpPr>
          <p:nvPr/>
        </p:nvGrpSpPr>
        <p:grpSpPr bwMode="auto">
          <a:xfrm>
            <a:off x="1600200" y="3068638"/>
            <a:ext cx="1143000" cy="990600"/>
            <a:chOff x="240" y="1584"/>
            <a:chExt cx="720" cy="624"/>
          </a:xfrm>
        </p:grpSpPr>
        <p:pic>
          <p:nvPicPr>
            <p:cNvPr id="19509" name="Picture 13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4" y="1584"/>
              <a:ext cx="525" cy="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510" name="Text Box 14"/>
            <p:cNvSpPr txBox="1">
              <a:spLocks noChangeArrowheads="1"/>
            </p:cNvSpPr>
            <p:nvPr/>
          </p:nvSpPr>
          <p:spPr bwMode="auto">
            <a:xfrm>
              <a:off x="240" y="2016"/>
              <a:ext cx="720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/>
              <a:endParaRPr lang="en-AU" sz="1400" b="1">
                <a:latin typeface="Arial" pitchFamily="34" charset="0"/>
              </a:endParaRPr>
            </a:p>
          </p:txBody>
        </p:sp>
      </p:grpSp>
      <p:grpSp>
        <p:nvGrpSpPr>
          <p:cNvPr id="19468" name="Group 15"/>
          <p:cNvGrpSpPr>
            <a:grpSpLocks/>
          </p:cNvGrpSpPr>
          <p:nvPr/>
        </p:nvGrpSpPr>
        <p:grpSpPr bwMode="auto">
          <a:xfrm>
            <a:off x="304800" y="4572000"/>
            <a:ext cx="1676400" cy="990600"/>
            <a:chOff x="96" y="3120"/>
            <a:chExt cx="1056" cy="624"/>
          </a:xfrm>
        </p:grpSpPr>
        <p:pic>
          <p:nvPicPr>
            <p:cNvPr id="19507" name="Picture 16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4" y="3120"/>
              <a:ext cx="525" cy="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508" name="Text Box 17"/>
            <p:cNvSpPr txBox="1">
              <a:spLocks noChangeArrowheads="1"/>
            </p:cNvSpPr>
            <p:nvPr/>
          </p:nvSpPr>
          <p:spPr bwMode="auto">
            <a:xfrm>
              <a:off x="96" y="3552"/>
              <a:ext cx="1056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/>
              <a:endParaRPr lang="en-AU" sz="1400" b="1">
                <a:latin typeface="Arial" pitchFamily="34" charset="0"/>
              </a:endParaRPr>
            </a:p>
          </p:txBody>
        </p:sp>
      </p:grpSp>
      <p:grpSp>
        <p:nvGrpSpPr>
          <p:cNvPr id="19469" name="Group 18"/>
          <p:cNvGrpSpPr>
            <a:grpSpLocks/>
          </p:cNvGrpSpPr>
          <p:nvPr/>
        </p:nvGrpSpPr>
        <p:grpSpPr bwMode="auto">
          <a:xfrm>
            <a:off x="3886200" y="3352800"/>
            <a:ext cx="1295400" cy="1066800"/>
            <a:chOff x="2448" y="1680"/>
            <a:chExt cx="816" cy="672"/>
          </a:xfrm>
        </p:grpSpPr>
        <p:pic>
          <p:nvPicPr>
            <p:cNvPr id="19505" name="Picture 19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92" y="1680"/>
              <a:ext cx="579" cy="5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506" name="Text Box 20"/>
            <p:cNvSpPr txBox="1">
              <a:spLocks noChangeArrowheads="1"/>
            </p:cNvSpPr>
            <p:nvPr/>
          </p:nvSpPr>
          <p:spPr bwMode="auto">
            <a:xfrm>
              <a:off x="2448" y="2160"/>
              <a:ext cx="816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/>
              <a:endParaRPr lang="en-AU" sz="1400" b="1">
                <a:latin typeface="Arial" pitchFamily="34" charset="0"/>
              </a:endParaRPr>
            </a:p>
          </p:txBody>
        </p:sp>
      </p:grpSp>
      <p:grpSp>
        <p:nvGrpSpPr>
          <p:cNvPr id="19470" name="Group 21"/>
          <p:cNvGrpSpPr>
            <a:grpSpLocks/>
          </p:cNvGrpSpPr>
          <p:nvPr/>
        </p:nvGrpSpPr>
        <p:grpSpPr bwMode="auto">
          <a:xfrm>
            <a:off x="5334000" y="5638800"/>
            <a:ext cx="1752600" cy="901700"/>
            <a:chOff x="1312" y="2497"/>
            <a:chExt cx="1237" cy="568"/>
          </a:xfrm>
        </p:grpSpPr>
        <p:sp>
          <p:nvSpPr>
            <p:cNvPr id="19503" name="AutoShape 22"/>
            <p:cNvSpPr>
              <a:spLocks noChangeArrowheads="1"/>
            </p:cNvSpPr>
            <p:nvPr/>
          </p:nvSpPr>
          <p:spPr bwMode="auto">
            <a:xfrm>
              <a:off x="1312" y="2497"/>
              <a:ext cx="1237" cy="568"/>
            </a:xfrm>
            <a:prstGeom prst="homePlate">
              <a:avLst>
                <a:gd name="adj" fmla="val 72594"/>
              </a:avLst>
            </a:prstGeom>
            <a:solidFill>
              <a:srgbClr val="000000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e-IL"/>
            </a:p>
          </p:txBody>
        </p:sp>
        <p:sp>
          <p:nvSpPr>
            <p:cNvPr id="19504" name="Rectangle 23"/>
            <p:cNvSpPr>
              <a:spLocks noChangeArrowheads="1"/>
            </p:cNvSpPr>
            <p:nvPr/>
          </p:nvSpPr>
          <p:spPr bwMode="auto">
            <a:xfrm>
              <a:off x="1330" y="2565"/>
              <a:ext cx="923" cy="40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 b="1">
                  <a:solidFill>
                    <a:srgbClr val="FFFFFF"/>
                  </a:solidFill>
                  <a:latin typeface="Arial" pitchFamily="34" charset="0"/>
                </a:rPr>
                <a:t>For control of </a:t>
              </a:r>
            </a:p>
          </p:txBody>
        </p:sp>
      </p:grpSp>
      <p:grpSp>
        <p:nvGrpSpPr>
          <p:cNvPr id="19471" name="Group 24"/>
          <p:cNvGrpSpPr>
            <a:grpSpLocks/>
          </p:cNvGrpSpPr>
          <p:nvPr/>
        </p:nvGrpSpPr>
        <p:grpSpPr bwMode="auto">
          <a:xfrm>
            <a:off x="3852863" y="5026025"/>
            <a:ext cx="1295400" cy="1066800"/>
            <a:chOff x="2448" y="1680"/>
            <a:chExt cx="816" cy="672"/>
          </a:xfrm>
        </p:grpSpPr>
        <p:pic>
          <p:nvPicPr>
            <p:cNvPr id="19501" name="Picture 25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92" y="1680"/>
              <a:ext cx="579" cy="5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502" name="Text Box 26"/>
            <p:cNvSpPr txBox="1">
              <a:spLocks noChangeArrowheads="1"/>
            </p:cNvSpPr>
            <p:nvPr/>
          </p:nvSpPr>
          <p:spPr bwMode="auto">
            <a:xfrm>
              <a:off x="2448" y="2160"/>
              <a:ext cx="816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/>
              <a:endParaRPr lang="en-AU" sz="1400" b="1">
                <a:latin typeface="Arial" pitchFamily="34" charset="0"/>
              </a:endParaRPr>
            </a:p>
          </p:txBody>
        </p:sp>
      </p:grpSp>
      <p:grpSp>
        <p:nvGrpSpPr>
          <p:cNvPr id="19472" name="Group 27"/>
          <p:cNvGrpSpPr>
            <a:grpSpLocks/>
          </p:cNvGrpSpPr>
          <p:nvPr/>
        </p:nvGrpSpPr>
        <p:grpSpPr bwMode="auto">
          <a:xfrm>
            <a:off x="533400" y="3068638"/>
            <a:ext cx="1143000" cy="990600"/>
            <a:chOff x="240" y="1584"/>
            <a:chExt cx="720" cy="624"/>
          </a:xfrm>
        </p:grpSpPr>
        <p:pic>
          <p:nvPicPr>
            <p:cNvPr id="19499" name="Picture 28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4" y="1584"/>
              <a:ext cx="525" cy="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500" name="Text Box 29"/>
            <p:cNvSpPr txBox="1">
              <a:spLocks noChangeArrowheads="1"/>
            </p:cNvSpPr>
            <p:nvPr/>
          </p:nvSpPr>
          <p:spPr bwMode="auto">
            <a:xfrm>
              <a:off x="240" y="2016"/>
              <a:ext cx="720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/>
              <a:endParaRPr lang="en-AU" sz="1400" b="1">
                <a:latin typeface="Arial" pitchFamily="34" charset="0"/>
              </a:endParaRPr>
            </a:p>
          </p:txBody>
        </p:sp>
      </p:grpSp>
      <p:grpSp>
        <p:nvGrpSpPr>
          <p:cNvPr id="19473" name="Group 30"/>
          <p:cNvGrpSpPr>
            <a:grpSpLocks/>
          </p:cNvGrpSpPr>
          <p:nvPr/>
        </p:nvGrpSpPr>
        <p:grpSpPr bwMode="auto">
          <a:xfrm>
            <a:off x="1600200" y="3806825"/>
            <a:ext cx="1143000" cy="990600"/>
            <a:chOff x="240" y="1584"/>
            <a:chExt cx="720" cy="624"/>
          </a:xfrm>
        </p:grpSpPr>
        <p:pic>
          <p:nvPicPr>
            <p:cNvPr id="19497" name="Picture 31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4" y="1584"/>
              <a:ext cx="525" cy="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98" name="Text Box 32"/>
            <p:cNvSpPr txBox="1">
              <a:spLocks noChangeArrowheads="1"/>
            </p:cNvSpPr>
            <p:nvPr/>
          </p:nvSpPr>
          <p:spPr bwMode="auto">
            <a:xfrm>
              <a:off x="240" y="2016"/>
              <a:ext cx="720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/>
              <a:endParaRPr lang="en-AU" sz="1400" b="1">
                <a:latin typeface="Arial" pitchFamily="34" charset="0"/>
              </a:endParaRPr>
            </a:p>
          </p:txBody>
        </p:sp>
      </p:grpSp>
      <p:grpSp>
        <p:nvGrpSpPr>
          <p:cNvPr id="19474" name="Group 33"/>
          <p:cNvGrpSpPr>
            <a:grpSpLocks/>
          </p:cNvGrpSpPr>
          <p:nvPr/>
        </p:nvGrpSpPr>
        <p:grpSpPr bwMode="auto">
          <a:xfrm>
            <a:off x="539750" y="3810000"/>
            <a:ext cx="1143000" cy="990600"/>
            <a:chOff x="240" y="1584"/>
            <a:chExt cx="720" cy="624"/>
          </a:xfrm>
        </p:grpSpPr>
        <p:pic>
          <p:nvPicPr>
            <p:cNvPr id="19495" name="Picture 34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4" y="1584"/>
              <a:ext cx="525" cy="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96" name="Text Box 35"/>
            <p:cNvSpPr txBox="1">
              <a:spLocks noChangeArrowheads="1"/>
            </p:cNvSpPr>
            <p:nvPr/>
          </p:nvSpPr>
          <p:spPr bwMode="auto">
            <a:xfrm>
              <a:off x="240" y="2016"/>
              <a:ext cx="720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/>
              <a:endParaRPr lang="en-AU" sz="1400" b="1">
                <a:latin typeface="Arial" pitchFamily="34" charset="0"/>
              </a:endParaRPr>
            </a:p>
          </p:txBody>
        </p:sp>
      </p:grpSp>
      <p:sp>
        <p:nvSpPr>
          <p:cNvPr id="19475" name="Text Box 36"/>
          <p:cNvSpPr txBox="1">
            <a:spLocks noChangeArrowheads="1"/>
          </p:cNvSpPr>
          <p:nvPr/>
        </p:nvSpPr>
        <p:spPr bwMode="auto">
          <a:xfrm>
            <a:off x="251521" y="555625"/>
            <a:ext cx="79209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/>
            <a:r>
              <a:rPr lang="en-US" sz="3600" b="1" dirty="0" smtClean="0">
                <a:solidFill>
                  <a:schemeClr val="accent6"/>
                </a:solidFill>
              </a:rPr>
              <a:t>Multi </a:t>
            </a:r>
            <a:r>
              <a:rPr lang="en-US" sz="3600" b="1" dirty="0">
                <a:solidFill>
                  <a:schemeClr val="accent6"/>
                </a:solidFill>
              </a:rPr>
              <a:t>Player Game</a:t>
            </a:r>
          </a:p>
        </p:txBody>
      </p:sp>
      <p:grpSp>
        <p:nvGrpSpPr>
          <p:cNvPr id="19476" name="Group 37"/>
          <p:cNvGrpSpPr>
            <a:grpSpLocks/>
          </p:cNvGrpSpPr>
          <p:nvPr/>
        </p:nvGrpSpPr>
        <p:grpSpPr bwMode="auto">
          <a:xfrm>
            <a:off x="3851275" y="4149725"/>
            <a:ext cx="1295400" cy="1066800"/>
            <a:chOff x="2448" y="1680"/>
            <a:chExt cx="816" cy="672"/>
          </a:xfrm>
        </p:grpSpPr>
        <p:pic>
          <p:nvPicPr>
            <p:cNvPr id="19493" name="Picture 38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92" y="1680"/>
              <a:ext cx="579" cy="5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94" name="Text Box 39"/>
            <p:cNvSpPr txBox="1">
              <a:spLocks noChangeArrowheads="1"/>
            </p:cNvSpPr>
            <p:nvPr/>
          </p:nvSpPr>
          <p:spPr bwMode="auto">
            <a:xfrm>
              <a:off x="2448" y="2160"/>
              <a:ext cx="816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/>
              <a:endParaRPr lang="en-AU" sz="1400" b="1">
                <a:latin typeface="Arial" pitchFamily="34" charset="0"/>
              </a:endParaRPr>
            </a:p>
          </p:txBody>
        </p:sp>
      </p:grpSp>
      <p:grpSp>
        <p:nvGrpSpPr>
          <p:cNvPr id="19477" name="Group 40"/>
          <p:cNvGrpSpPr>
            <a:grpSpLocks/>
          </p:cNvGrpSpPr>
          <p:nvPr/>
        </p:nvGrpSpPr>
        <p:grpSpPr bwMode="auto">
          <a:xfrm>
            <a:off x="1557338" y="4598988"/>
            <a:ext cx="1143000" cy="990600"/>
            <a:chOff x="240" y="1584"/>
            <a:chExt cx="720" cy="624"/>
          </a:xfrm>
        </p:grpSpPr>
        <p:pic>
          <p:nvPicPr>
            <p:cNvPr id="19491" name="Picture 41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4" y="1584"/>
              <a:ext cx="525" cy="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92" name="Text Box 42"/>
            <p:cNvSpPr txBox="1">
              <a:spLocks noChangeArrowheads="1"/>
            </p:cNvSpPr>
            <p:nvPr/>
          </p:nvSpPr>
          <p:spPr bwMode="auto">
            <a:xfrm>
              <a:off x="240" y="2016"/>
              <a:ext cx="720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/>
              <a:endParaRPr lang="en-AU" sz="1400" b="1">
                <a:latin typeface="Arial" pitchFamily="34" charset="0"/>
              </a:endParaRPr>
            </a:p>
          </p:txBody>
        </p:sp>
      </p:grpSp>
      <p:grpSp>
        <p:nvGrpSpPr>
          <p:cNvPr id="19478" name="Group 43"/>
          <p:cNvGrpSpPr>
            <a:grpSpLocks/>
          </p:cNvGrpSpPr>
          <p:nvPr/>
        </p:nvGrpSpPr>
        <p:grpSpPr bwMode="auto">
          <a:xfrm>
            <a:off x="6372225" y="3284538"/>
            <a:ext cx="2520950" cy="2592387"/>
            <a:chOff x="4014" y="2069"/>
            <a:chExt cx="1588" cy="1633"/>
          </a:xfrm>
        </p:grpSpPr>
        <p:grpSp>
          <p:nvGrpSpPr>
            <p:cNvPr id="19482" name="Group 44"/>
            <p:cNvGrpSpPr>
              <a:grpSpLocks/>
            </p:cNvGrpSpPr>
            <p:nvPr/>
          </p:nvGrpSpPr>
          <p:grpSpPr bwMode="auto">
            <a:xfrm>
              <a:off x="4690" y="2069"/>
              <a:ext cx="912" cy="1056"/>
              <a:chOff x="4416" y="1392"/>
              <a:chExt cx="912" cy="1056"/>
            </a:xfrm>
          </p:grpSpPr>
          <p:pic>
            <p:nvPicPr>
              <p:cNvPr id="19489" name="Picture 45"/>
              <p:cNvPicPr>
                <a:picLocks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656" y="1392"/>
                <a:ext cx="516" cy="9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490" name="Text Box 46"/>
              <p:cNvSpPr txBox="1">
                <a:spLocks noChangeArrowheads="1"/>
              </p:cNvSpPr>
              <p:nvPr/>
            </p:nvSpPr>
            <p:spPr bwMode="auto">
              <a:xfrm>
                <a:off x="4416" y="2256"/>
                <a:ext cx="912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algn="ctr"/>
                <a:endParaRPr lang="en-AU" sz="1400" b="1">
                  <a:solidFill>
                    <a:srgbClr val="0000FF"/>
                  </a:solidFill>
                  <a:latin typeface="Arial" pitchFamily="34" charset="0"/>
                </a:endParaRPr>
              </a:p>
            </p:txBody>
          </p:sp>
        </p:grpSp>
        <p:grpSp>
          <p:nvGrpSpPr>
            <p:cNvPr id="19483" name="Group 47"/>
            <p:cNvGrpSpPr>
              <a:grpSpLocks/>
            </p:cNvGrpSpPr>
            <p:nvPr/>
          </p:nvGrpSpPr>
          <p:grpSpPr bwMode="auto">
            <a:xfrm>
              <a:off x="4388" y="2563"/>
              <a:ext cx="624" cy="912"/>
              <a:chOff x="4512" y="2976"/>
              <a:chExt cx="624" cy="912"/>
            </a:xfrm>
          </p:grpSpPr>
          <p:pic>
            <p:nvPicPr>
              <p:cNvPr id="19487" name="Picture 48"/>
              <p:cNvPicPr>
                <a:picLocks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560" y="2976"/>
                <a:ext cx="571" cy="7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488" name="Text Box 49"/>
              <p:cNvSpPr txBox="1">
                <a:spLocks noChangeArrowheads="1"/>
              </p:cNvSpPr>
              <p:nvPr/>
            </p:nvSpPr>
            <p:spPr bwMode="auto">
              <a:xfrm>
                <a:off x="4512" y="3696"/>
                <a:ext cx="624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algn="ctr"/>
                <a:endParaRPr lang="en-AU" sz="1400" b="1">
                  <a:latin typeface="Arial" pitchFamily="34" charset="0"/>
                </a:endParaRPr>
              </a:p>
            </p:txBody>
          </p:sp>
        </p:grpSp>
        <p:pic>
          <p:nvPicPr>
            <p:cNvPr id="19484" name="Picture 50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54" y="2115"/>
              <a:ext cx="459" cy="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85" name="Picture 51" descr="MCj02954620000[1]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830" y="3113"/>
              <a:ext cx="528" cy="5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86" name="Picture 52" descr="MCj02810770000[1]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014" y="3104"/>
              <a:ext cx="771" cy="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9479" name="Group 53"/>
          <p:cNvGrpSpPr>
            <a:grpSpLocks/>
          </p:cNvGrpSpPr>
          <p:nvPr/>
        </p:nvGrpSpPr>
        <p:grpSpPr bwMode="auto">
          <a:xfrm>
            <a:off x="900113" y="5229225"/>
            <a:ext cx="1676400" cy="990600"/>
            <a:chOff x="96" y="3120"/>
            <a:chExt cx="1056" cy="624"/>
          </a:xfrm>
        </p:grpSpPr>
        <p:pic>
          <p:nvPicPr>
            <p:cNvPr id="19480" name="Picture 54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4" y="3120"/>
              <a:ext cx="525" cy="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81" name="Text Box 55"/>
            <p:cNvSpPr txBox="1">
              <a:spLocks noChangeArrowheads="1"/>
            </p:cNvSpPr>
            <p:nvPr/>
          </p:nvSpPr>
          <p:spPr bwMode="auto">
            <a:xfrm>
              <a:off x="96" y="3552"/>
              <a:ext cx="1056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/>
              <a:endParaRPr lang="en-AU" sz="1400" b="1">
                <a:latin typeface="Arial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מציין מיקום של תאריך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E23FF9CF-3531-40A0-8C0D-50C2957365E5}" type="slidenum">
              <a:rPr lang="he-IL"/>
              <a:pPr>
                <a:defRPr/>
              </a:pPr>
              <a:t>19</a:t>
            </a:fld>
            <a:r>
              <a:rPr lang="he-IL"/>
              <a:t>-</a:t>
            </a:r>
            <a:endParaRPr lang="en-US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971600" y="1916832"/>
          <a:ext cx="6768752" cy="4246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Bitmap Image" r:id="rId4" imgW="5009524" imgH="3142857" progId="PBrush">
                  <p:embed/>
                </p:oleObj>
              </mc:Choice>
              <mc:Fallback>
                <p:oleObj name="Bitmap Image" r:id="rId4" imgW="5009524" imgH="3142857" progId="PBrush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1916832"/>
                        <a:ext cx="6768752" cy="42464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6419" name="Oval 3"/>
          <p:cNvSpPr>
            <a:spLocks noChangeArrowheads="1"/>
          </p:cNvSpPr>
          <p:nvPr/>
        </p:nvSpPr>
        <p:spPr bwMode="auto">
          <a:xfrm>
            <a:off x="3707904" y="2204864"/>
            <a:ext cx="838200" cy="8382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956421" name="Oval 5"/>
          <p:cNvSpPr>
            <a:spLocks noChangeArrowheads="1"/>
          </p:cNvSpPr>
          <p:nvPr/>
        </p:nvSpPr>
        <p:spPr bwMode="auto">
          <a:xfrm>
            <a:off x="1115616" y="5085184"/>
            <a:ext cx="5904656" cy="1008112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956422" name="Oval 6"/>
          <p:cNvSpPr>
            <a:spLocks noChangeArrowheads="1"/>
          </p:cNvSpPr>
          <p:nvPr/>
        </p:nvSpPr>
        <p:spPr bwMode="auto">
          <a:xfrm>
            <a:off x="1619672" y="4149080"/>
            <a:ext cx="838200" cy="8382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956423" name="Oval 7"/>
          <p:cNvSpPr>
            <a:spLocks noChangeArrowheads="1"/>
          </p:cNvSpPr>
          <p:nvPr/>
        </p:nvSpPr>
        <p:spPr bwMode="auto">
          <a:xfrm>
            <a:off x="2627784" y="4193774"/>
            <a:ext cx="838200" cy="819402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956424" name="Oval 8"/>
          <p:cNvSpPr>
            <a:spLocks noChangeArrowheads="1"/>
          </p:cNvSpPr>
          <p:nvPr/>
        </p:nvSpPr>
        <p:spPr bwMode="auto">
          <a:xfrm>
            <a:off x="3707904" y="4174976"/>
            <a:ext cx="838200" cy="8382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956425" name="Oval 9"/>
          <p:cNvSpPr>
            <a:spLocks noChangeArrowheads="1"/>
          </p:cNvSpPr>
          <p:nvPr/>
        </p:nvSpPr>
        <p:spPr bwMode="auto">
          <a:xfrm>
            <a:off x="4788024" y="4149080"/>
            <a:ext cx="838200" cy="8382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956426" name="Oval 10"/>
          <p:cNvSpPr>
            <a:spLocks noChangeArrowheads="1"/>
          </p:cNvSpPr>
          <p:nvPr/>
        </p:nvSpPr>
        <p:spPr bwMode="auto">
          <a:xfrm>
            <a:off x="5796136" y="4174976"/>
            <a:ext cx="838200" cy="838200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  <p:sp>
        <p:nvSpPr>
          <p:cNvPr id="1036" name="Text Box 11"/>
          <p:cNvSpPr txBox="1">
            <a:spLocks noChangeArrowheads="1"/>
          </p:cNvSpPr>
          <p:nvPr/>
        </p:nvSpPr>
        <p:spPr bwMode="auto">
          <a:xfrm>
            <a:off x="971600" y="404665"/>
            <a:ext cx="741682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3600" b="1" dirty="0" smtClean="0"/>
              <a:t>Basic Concepts:</a:t>
            </a:r>
          </a:p>
          <a:p>
            <a:pPr algn="l"/>
            <a:r>
              <a:rPr lang="en-US" sz="3600" b="1" dirty="0" smtClean="0"/>
              <a:t>World, Firm, Student/user</a:t>
            </a:r>
            <a:endParaRPr lang="en-US" sz="3600" b="1" dirty="0"/>
          </a:p>
        </p:txBody>
      </p:sp>
      <p:sp>
        <p:nvSpPr>
          <p:cNvPr id="1037" name="Rectangle 12"/>
          <p:cNvSpPr>
            <a:spLocks noChangeArrowheads="1"/>
          </p:cNvSpPr>
          <p:nvPr/>
        </p:nvSpPr>
        <p:spPr bwMode="auto">
          <a:xfrm>
            <a:off x="4859449" y="3363634"/>
            <a:ext cx="1657350" cy="433387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rtl="1"/>
            <a:r>
              <a:rPr lang="he-IL" sz="2000" dirty="0" smtClean="0">
                <a:solidFill>
                  <a:schemeClr val="bg1"/>
                </a:solidFill>
              </a:rPr>
              <a:t>כיתת אורן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56420" name="Oval 4"/>
          <p:cNvSpPr>
            <a:spLocks noChangeArrowheads="1"/>
          </p:cNvSpPr>
          <p:nvPr/>
        </p:nvSpPr>
        <p:spPr bwMode="auto">
          <a:xfrm>
            <a:off x="5076056" y="3194218"/>
            <a:ext cx="1224136" cy="1000974"/>
          </a:xfrm>
          <a:prstGeom prst="ellips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he-IL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6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6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6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6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6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6419" grpId="0" animBg="1"/>
      <p:bldP spid="956421" grpId="0" animBg="1"/>
      <p:bldP spid="956422" grpId="0" animBg="1"/>
      <p:bldP spid="956423" grpId="0" animBg="1"/>
      <p:bldP spid="956424" grpId="0" animBg="1"/>
      <p:bldP spid="956425" grpId="0" animBg="1"/>
      <p:bldP spid="956426" grpId="0" animBg="1"/>
      <p:bldP spid="9564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64096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The next Generation:  </a:t>
            </a:r>
            <a:r>
              <a:rPr lang="en-US" dirty="0" err="1" smtClean="0">
                <a:solidFill>
                  <a:schemeClr val="accent6"/>
                </a:solidFill>
              </a:rPr>
              <a:t>GlobSim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he-IL" smtClean="0"/>
              <a:t>-</a:t>
            </a:r>
            <a:fld id="{0A2052A5-AD1F-4FBC-BCB5-66A28816F39E}" type="slidenum">
              <a:rPr lang="he-IL" smtClean="0"/>
              <a:pPr>
                <a:defRPr/>
              </a:pPr>
              <a:t>2</a:t>
            </a:fld>
            <a:r>
              <a:rPr lang="he-IL" smtClean="0"/>
              <a:t>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24744"/>
            <a:ext cx="4824864" cy="414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מציין מיקום של תאריך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FF051C98-AC80-457E-9042-FED1C198754C}" type="slidenum">
              <a:rPr lang="he-IL"/>
              <a:pPr>
                <a:defRPr/>
              </a:pPr>
              <a:t>20</a:t>
            </a:fld>
            <a:r>
              <a:rPr lang="he-IL"/>
              <a:t>-</a:t>
            </a:r>
            <a:endParaRPr lang="en-US"/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title"/>
          </p:nvPr>
        </p:nvSpPr>
        <p:spPr>
          <a:xfrm>
            <a:off x="468313" y="476250"/>
            <a:ext cx="8229600" cy="777875"/>
          </a:xfrm>
        </p:spPr>
        <p:txBody>
          <a:bodyPr/>
          <a:lstStyle/>
          <a:p>
            <a:pPr eaLnBrk="1" hangingPunct="1"/>
            <a:r>
              <a:rPr lang="he-IL" sz="4000" dirty="0" smtClean="0"/>
              <a:t>מטרת המשחק</a:t>
            </a:r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4000" dirty="0" smtClean="0"/>
          </a:p>
        </p:txBody>
      </p:sp>
      <p:sp>
        <p:nvSpPr>
          <p:cNvPr id="96051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46405" y="1713061"/>
            <a:ext cx="4896544" cy="3089281"/>
          </a:xfrm>
        </p:spPr>
        <p:txBody>
          <a:bodyPr/>
          <a:lstStyle/>
          <a:p>
            <a:pPr marL="82550" indent="-82550" algn="l" rtl="0" eaLnBrk="1" hangingPunct="1">
              <a:lnSpc>
                <a:spcPct val="90000"/>
              </a:lnSpc>
              <a:buFontTx/>
              <a:buNone/>
            </a:pPr>
            <a:r>
              <a:rPr lang="en-US" dirty="0" smtClean="0"/>
              <a:t>Companies are measured by two indices: </a:t>
            </a:r>
            <a:endParaRPr lang="he-IL" b="1" dirty="0" smtClean="0"/>
          </a:p>
          <a:p>
            <a:pPr marL="82550" indent="-82550" algn="l" rtl="0" eaLnBrk="1" hangingPunct="1">
              <a:lnSpc>
                <a:spcPct val="90000"/>
              </a:lnSpc>
              <a:buFontTx/>
              <a:buNone/>
            </a:pPr>
            <a:r>
              <a:rPr lang="en-US" b="1" dirty="0" smtClean="0">
                <a:solidFill>
                  <a:srgbClr val="FF3300"/>
                </a:solidFill>
              </a:rPr>
              <a:t>&gt; </a:t>
            </a:r>
            <a:r>
              <a:rPr lang="en-US" b="1" dirty="0" err="1" smtClean="0">
                <a:solidFill>
                  <a:srgbClr val="FF3300"/>
                </a:solidFill>
              </a:rPr>
              <a:t>ShareHolder</a:t>
            </a:r>
            <a:r>
              <a:rPr lang="en-US" b="1" dirty="0" smtClean="0">
                <a:solidFill>
                  <a:srgbClr val="FF3300"/>
                </a:solidFill>
              </a:rPr>
              <a:t> </a:t>
            </a:r>
            <a:r>
              <a:rPr lang="en-US" b="1" dirty="0" smtClean="0">
                <a:solidFill>
                  <a:srgbClr val="FF3300"/>
                </a:solidFill>
              </a:rPr>
              <a:t>Value (SHV)</a:t>
            </a:r>
            <a:r>
              <a:rPr lang="he-IL" dirty="0" smtClean="0"/>
              <a:t> </a:t>
            </a:r>
            <a:endParaRPr lang="en-US" dirty="0" smtClean="0"/>
          </a:p>
          <a:p>
            <a:pPr marL="82550" indent="-82550" algn="l" rtl="0" eaLnBrk="1" hangingPunct="1">
              <a:lnSpc>
                <a:spcPct val="90000"/>
              </a:lnSpc>
              <a:buFontTx/>
              <a:buNone/>
            </a:pPr>
            <a:r>
              <a:rPr lang="en-US" b="1" dirty="0" smtClean="0">
                <a:solidFill>
                  <a:srgbClr val="FF3300"/>
                </a:solidFill>
              </a:rPr>
              <a:t>&gt; Economic </a:t>
            </a:r>
            <a:r>
              <a:rPr lang="en-US" b="1" dirty="0" smtClean="0">
                <a:solidFill>
                  <a:srgbClr val="FF3300"/>
                </a:solidFill>
              </a:rPr>
              <a:t>Value Created (EVC</a:t>
            </a:r>
            <a:r>
              <a:rPr lang="en-US" b="1" dirty="0" smtClean="0">
                <a:solidFill>
                  <a:srgbClr val="FF3300"/>
                </a:solidFill>
              </a:rPr>
              <a:t>)</a:t>
            </a:r>
            <a:endParaRPr lang="he-IL" dirty="0" smtClean="0"/>
          </a:p>
        </p:txBody>
      </p:sp>
      <p:sp>
        <p:nvSpPr>
          <p:cNvPr id="960517" name="Text Box 5"/>
          <p:cNvSpPr txBox="1">
            <a:spLocks noChangeArrowheads="1"/>
          </p:cNvSpPr>
          <p:nvPr/>
        </p:nvSpPr>
        <p:spPr bwMode="auto">
          <a:xfrm>
            <a:off x="4465191" y="4089534"/>
            <a:ext cx="4499298" cy="171739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20000"/>
              </a:spcBef>
            </a:pPr>
            <a:r>
              <a:rPr lang="en-US" sz="2400" b="1" dirty="0" smtClean="0">
                <a:latin typeface="Arial" pitchFamily="34" charset="0"/>
              </a:rPr>
              <a:t>The firm that has the highest </a:t>
            </a:r>
          </a:p>
          <a:p>
            <a:pPr algn="l">
              <a:spcBef>
                <a:spcPct val="20000"/>
              </a:spcBef>
            </a:pPr>
            <a:r>
              <a:rPr lang="en-US" sz="2400" b="1" dirty="0" smtClean="0">
                <a:latin typeface="Arial" pitchFamily="34" charset="0"/>
              </a:rPr>
              <a:t>SHV and EVC </a:t>
            </a:r>
            <a:r>
              <a:rPr lang="en-US" sz="2400" b="1" dirty="0" smtClean="0">
                <a:latin typeface="Arial" pitchFamily="34" charset="0"/>
              </a:rPr>
              <a:t>after 9 periods </a:t>
            </a:r>
          </a:p>
          <a:p>
            <a:pPr algn="l">
              <a:spcBef>
                <a:spcPct val="20000"/>
              </a:spcBef>
            </a:pPr>
            <a:r>
              <a:rPr lang="en-US" sz="2400" b="1" dirty="0" smtClean="0">
                <a:latin typeface="Arial" pitchFamily="34" charset="0"/>
              </a:rPr>
              <a:t>wins the game</a:t>
            </a:r>
            <a:endParaRPr lang="he-IL" sz="2400" b="1" dirty="0" smtClean="0">
              <a:latin typeface="Arial" pitchFamily="34" charset="0"/>
            </a:endParaRPr>
          </a:p>
          <a:p>
            <a:pPr algn="r"/>
            <a:endParaRPr lang="en-US" sz="2400" b="1" dirty="0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0516" grpId="0" build="p"/>
      <p:bldP spid="9605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611560" y="3356992"/>
            <a:ext cx="8072494" cy="1584176"/>
          </a:xfrm>
        </p:spPr>
        <p:txBody>
          <a:bodyPr/>
          <a:lstStyle/>
          <a:p>
            <a:pPr algn="l" rtl="0" eaLnBrk="1" hangingPunct="1">
              <a:lnSpc>
                <a:spcPct val="90000"/>
              </a:lnSpc>
              <a:buNone/>
            </a:pPr>
            <a:r>
              <a:rPr lang="en-US" b="1" u="sng" dirty="0" smtClean="0"/>
              <a:t>The EVC is:</a:t>
            </a:r>
          </a:p>
          <a:p>
            <a:pPr algn="l" rtl="0" eaLnBrk="1" hangingPunct="1">
              <a:lnSpc>
                <a:spcPct val="90000"/>
              </a:lnSpc>
              <a:buNone/>
            </a:pPr>
            <a:endParaRPr lang="en-US" sz="1100" b="1" dirty="0">
              <a:solidFill>
                <a:schemeClr val="accent6"/>
              </a:solidFill>
            </a:endParaRPr>
          </a:p>
          <a:p>
            <a:pPr algn="l" rtl="0" eaLnBrk="1" hangingPunct="1">
              <a:lnSpc>
                <a:spcPct val="90000"/>
              </a:lnSpc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The difference between the actual profit of the firm and the expected profit of </a:t>
            </a:r>
            <a:r>
              <a:rPr lang="en-US" b="1" dirty="0" err="1" smtClean="0">
                <a:solidFill>
                  <a:schemeClr val="accent6"/>
                </a:solidFill>
              </a:rPr>
              <a:t>shraeolders</a:t>
            </a:r>
            <a:r>
              <a:rPr lang="en-US" b="1" dirty="0" smtClean="0"/>
              <a:t> </a:t>
            </a:r>
          </a:p>
          <a:p>
            <a:pPr rtl="0" eaLnBrk="1" hangingPunct="1">
              <a:lnSpc>
                <a:spcPct val="90000"/>
              </a:lnSpc>
              <a:buNone/>
            </a:pPr>
            <a:endParaRPr lang="en-US" b="1" dirty="0" smtClean="0">
              <a:solidFill>
                <a:srgbClr val="FF3300"/>
              </a:solidFill>
            </a:endParaRPr>
          </a:p>
          <a:p>
            <a:pPr rtl="0" eaLnBrk="1" hangingPunct="1">
              <a:lnSpc>
                <a:spcPct val="90000"/>
              </a:lnSpc>
              <a:buNone/>
            </a:pPr>
            <a:endParaRPr lang="en-US" b="1" dirty="0" smtClean="0">
              <a:solidFill>
                <a:srgbClr val="FF3300"/>
              </a:solidFill>
            </a:endParaRPr>
          </a:p>
          <a:p>
            <a:pPr rtl="0" eaLnBrk="1" hangingPunct="1">
              <a:lnSpc>
                <a:spcPct val="90000"/>
              </a:lnSpc>
              <a:buNone/>
            </a:pPr>
            <a:endParaRPr lang="he-IL" b="1" dirty="0" smtClean="0">
              <a:solidFill>
                <a:srgbClr val="FF3300"/>
              </a:solidFill>
            </a:endParaRP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467544" y="836712"/>
            <a:ext cx="8186766" cy="1971676"/>
          </a:xfrm>
        </p:spPr>
        <p:txBody>
          <a:bodyPr/>
          <a:lstStyle/>
          <a:p>
            <a:pPr algn="l" rtl="0" eaLnBrk="1" hangingPunct="1">
              <a:lnSpc>
                <a:spcPct val="90000"/>
              </a:lnSpc>
              <a:buFontTx/>
              <a:buNone/>
            </a:pPr>
            <a:r>
              <a:rPr lang="en-US" b="1" u="sng" dirty="0" smtClean="0"/>
              <a:t>SHV is the sum of</a:t>
            </a:r>
            <a:r>
              <a:rPr lang="he-IL" b="1" u="sng" dirty="0" smtClean="0"/>
              <a:t>:</a:t>
            </a:r>
            <a:endParaRPr lang="en-US" b="1" u="sng" dirty="0" smtClean="0"/>
          </a:p>
          <a:p>
            <a:pPr algn="l" rtl="0" eaLnBrk="1" hangingPunct="1">
              <a:lnSpc>
                <a:spcPct val="90000"/>
              </a:lnSpc>
              <a:buFontTx/>
              <a:buNone/>
            </a:pPr>
            <a:endParaRPr lang="en-US" sz="1100" b="1" dirty="0" smtClean="0">
              <a:solidFill>
                <a:schemeClr val="accent6"/>
              </a:solidFill>
            </a:endParaRPr>
          </a:p>
          <a:p>
            <a:pPr algn="l" rtl="0" eaLnBrk="1" hangingPunct="1">
              <a:lnSpc>
                <a:spcPct val="90000"/>
              </a:lnSpc>
              <a:buFontTx/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The Share value + Dividends the firm distributed during the simulation.</a:t>
            </a:r>
            <a:endParaRPr lang="he-IL" b="1" dirty="0" smtClean="0">
              <a:solidFill>
                <a:schemeClr val="accent6"/>
              </a:solidFill>
            </a:endParaRP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he-IL" smtClean="0"/>
              <a:t>-</a:t>
            </a:r>
            <a:fld id="{0A2052A5-AD1F-4FBC-BCB5-66A28816F39E}" type="slidenum">
              <a:rPr lang="he-IL" smtClean="0"/>
              <a:pPr>
                <a:defRPr/>
              </a:pPr>
              <a:t>21</a:t>
            </a:fld>
            <a:r>
              <a:rPr lang="he-IL" smtClean="0"/>
              <a:t>-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/>
          <a:lstStyle/>
          <a:p>
            <a:r>
              <a:rPr lang="en-US" dirty="0" smtClean="0"/>
              <a:t>SHV vs. EVC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976" y="1196752"/>
            <a:ext cx="4326632" cy="4536504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SHV</a:t>
            </a:r>
          </a:p>
          <a:p>
            <a:r>
              <a:rPr lang="he-IL" dirty="0" smtClean="0"/>
              <a:t>ככול שיש רווחים גדולים יותר ערך </a:t>
            </a:r>
            <a:r>
              <a:rPr lang="en-US" dirty="0" smtClean="0"/>
              <a:t>SHV</a:t>
            </a:r>
            <a:r>
              <a:rPr lang="he-IL" dirty="0" smtClean="0"/>
              <a:t> יהיה גבוה יותר</a:t>
            </a:r>
          </a:p>
          <a:p>
            <a:r>
              <a:rPr lang="he-IL" dirty="0" smtClean="0"/>
              <a:t>הלואות גדולות יותר מגדילות את העלות הפיננסית ומקטינות את </a:t>
            </a:r>
            <a:r>
              <a:rPr lang="en-US" dirty="0" smtClean="0"/>
              <a:t>SHV</a:t>
            </a:r>
            <a:r>
              <a:rPr lang="he-IL" dirty="0" smtClean="0"/>
              <a:t>.</a:t>
            </a:r>
          </a:p>
          <a:p>
            <a:r>
              <a:rPr lang="he-IL" b="1" dirty="0" smtClean="0">
                <a:solidFill>
                  <a:schemeClr val="accent2"/>
                </a:solidFill>
              </a:rPr>
              <a:t>דיבידנדים – רצוי לשלם כאשר יש מספיק מזומנים</a:t>
            </a:r>
            <a:endParaRPr lang="he-IL" b="1" dirty="0">
              <a:solidFill>
                <a:schemeClr val="accent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4008" y="1196752"/>
            <a:ext cx="4038600" cy="470912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EVC</a:t>
            </a:r>
          </a:p>
          <a:p>
            <a:r>
              <a:rPr lang="he-IL" dirty="0" smtClean="0"/>
              <a:t>ככול שיש רווחים גדולים יותר ערך </a:t>
            </a:r>
            <a:r>
              <a:rPr lang="en-US" dirty="0" smtClean="0"/>
              <a:t>EVC</a:t>
            </a:r>
            <a:r>
              <a:rPr lang="he-IL" dirty="0" smtClean="0"/>
              <a:t> יהיה גבוה יותר</a:t>
            </a:r>
          </a:p>
          <a:p>
            <a:r>
              <a:rPr lang="he-IL" dirty="0" smtClean="0"/>
              <a:t>הלוואות גדולות יותר מגדילות את העלות הפיננסית ומקטינות את </a:t>
            </a:r>
            <a:r>
              <a:rPr lang="en-US" dirty="0" smtClean="0"/>
              <a:t>EVC</a:t>
            </a:r>
            <a:endParaRPr lang="he-IL" dirty="0" smtClean="0"/>
          </a:p>
          <a:p>
            <a:r>
              <a:rPr lang="he-IL" b="1" dirty="0" smtClean="0">
                <a:solidFill>
                  <a:schemeClr val="accent2"/>
                </a:solidFill>
              </a:rPr>
              <a:t>ככול שיש יותר מניות ה</a:t>
            </a:r>
            <a:r>
              <a:rPr lang="en-US" b="1" dirty="0" smtClean="0">
                <a:solidFill>
                  <a:schemeClr val="accent2"/>
                </a:solidFill>
              </a:rPr>
              <a:t>EVC-</a:t>
            </a:r>
            <a:r>
              <a:rPr lang="he-IL" b="1" dirty="0" smtClean="0">
                <a:solidFill>
                  <a:schemeClr val="accent2"/>
                </a:solidFill>
              </a:rPr>
              <a:t> גדול יותר</a:t>
            </a:r>
          </a:p>
          <a:p>
            <a:endParaRPr lang="he-IL" dirty="0" smtClean="0"/>
          </a:p>
          <a:p>
            <a:endParaRPr lang="he-I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he-IL" smtClean="0"/>
              <a:t>-</a:t>
            </a:r>
            <a:fld id="{0A2052A5-AD1F-4FBC-BCB5-66A28816F39E}" type="slidenum">
              <a:rPr lang="he-IL" smtClean="0"/>
              <a:pPr>
                <a:defRPr/>
              </a:pPr>
              <a:t>22</a:t>
            </a:fld>
            <a:r>
              <a:rPr lang="he-IL" smtClean="0"/>
              <a:t>-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he-IL" smtClean="0"/>
              <a:t>-</a:t>
            </a:r>
            <a:fld id="{0A2052A5-AD1F-4FBC-BCB5-66A28816F39E}" type="slidenum">
              <a:rPr lang="he-IL" smtClean="0"/>
              <a:pPr>
                <a:defRPr/>
              </a:pPr>
              <a:t>23</a:t>
            </a:fld>
            <a:r>
              <a:rPr lang="he-IL" smtClean="0"/>
              <a:t>-</a:t>
            </a:r>
            <a:endParaRPr lang="en-US"/>
          </a:p>
        </p:txBody>
      </p:sp>
      <p:pic>
        <p:nvPicPr>
          <p:cNvPr id="645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367" y="3212976"/>
            <a:ext cx="7685759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מציין מיקום תוכן 2"/>
          <p:cNvSpPr>
            <a:spLocks noGrp="1"/>
          </p:cNvSpPr>
          <p:nvPr>
            <p:ph sz="half" idx="1"/>
          </p:nvPr>
        </p:nvSpPr>
        <p:spPr>
          <a:xfrm>
            <a:off x="0" y="1628800"/>
            <a:ext cx="8072494" cy="1584176"/>
          </a:xfrm>
        </p:spPr>
        <p:txBody>
          <a:bodyPr/>
          <a:lstStyle/>
          <a:p>
            <a:pPr algn="l" rtl="0" eaLnBrk="1" hangingPunct="1">
              <a:lnSpc>
                <a:spcPct val="90000"/>
              </a:lnSpc>
              <a:buNone/>
            </a:pPr>
            <a:r>
              <a:rPr lang="en-US" b="1" u="sng" dirty="0" smtClean="0"/>
              <a:t>The EVC is:</a:t>
            </a:r>
            <a:endParaRPr lang="en-US" sz="1100" b="1" dirty="0">
              <a:solidFill>
                <a:schemeClr val="accent6"/>
              </a:solidFill>
            </a:endParaRPr>
          </a:p>
          <a:p>
            <a:pPr algn="l" rtl="0" eaLnBrk="1" hangingPunct="1">
              <a:lnSpc>
                <a:spcPct val="90000"/>
              </a:lnSpc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The difference between the actual profit of the firm and the expected profit of </a:t>
            </a:r>
            <a:r>
              <a:rPr lang="en-US" b="1" dirty="0" err="1" smtClean="0">
                <a:solidFill>
                  <a:schemeClr val="accent6"/>
                </a:solidFill>
              </a:rPr>
              <a:t>shraeolders</a:t>
            </a:r>
            <a:r>
              <a:rPr lang="en-US" b="1" dirty="0" smtClean="0"/>
              <a:t> </a:t>
            </a:r>
          </a:p>
          <a:p>
            <a:pPr rtl="0" eaLnBrk="1" hangingPunct="1">
              <a:lnSpc>
                <a:spcPct val="90000"/>
              </a:lnSpc>
              <a:buNone/>
            </a:pPr>
            <a:endParaRPr lang="en-US" b="1" dirty="0" smtClean="0">
              <a:solidFill>
                <a:srgbClr val="FF3300"/>
              </a:solidFill>
            </a:endParaRPr>
          </a:p>
          <a:p>
            <a:pPr rtl="0" eaLnBrk="1" hangingPunct="1">
              <a:lnSpc>
                <a:spcPct val="90000"/>
              </a:lnSpc>
              <a:buNone/>
            </a:pPr>
            <a:endParaRPr lang="en-US" b="1" dirty="0" smtClean="0">
              <a:solidFill>
                <a:srgbClr val="FF3300"/>
              </a:solidFill>
            </a:endParaRPr>
          </a:p>
          <a:p>
            <a:pPr rtl="0" eaLnBrk="1" hangingPunct="1">
              <a:lnSpc>
                <a:spcPct val="90000"/>
              </a:lnSpc>
              <a:buNone/>
            </a:pPr>
            <a:endParaRPr lang="he-IL" b="1" dirty="0" smtClean="0">
              <a:solidFill>
                <a:srgbClr val="FF3300"/>
              </a:solidFill>
            </a:endParaRPr>
          </a:p>
        </p:txBody>
      </p:sp>
      <p:sp>
        <p:nvSpPr>
          <p:cNvPr id="9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0" y="82530"/>
            <a:ext cx="8186766" cy="1339947"/>
          </a:xfrm>
        </p:spPr>
        <p:txBody>
          <a:bodyPr/>
          <a:lstStyle/>
          <a:p>
            <a:pPr algn="l" rtl="0" eaLnBrk="1" hangingPunct="1">
              <a:lnSpc>
                <a:spcPct val="90000"/>
              </a:lnSpc>
              <a:buFontTx/>
              <a:buNone/>
            </a:pPr>
            <a:r>
              <a:rPr lang="en-US" b="1" u="sng" dirty="0" smtClean="0"/>
              <a:t>SHV is the sum of</a:t>
            </a:r>
            <a:r>
              <a:rPr lang="he-IL" b="1" u="sng" dirty="0" smtClean="0"/>
              <a:t>:</a:t>
            </a:r>
            <a:endParaRPr lang="en-US" sz="1100" b="1" dirty="0" smtClean="0">
              <a:solidFill>
                <a:schemeClr val="accent6"/>
              </a:solidFill>
            </a:endParaRPr>
          </a:p>
          <a:p>
            <a:pPr algn="l" rtl="0" eaLnBrk="1" hangingPunct="1">
              <a:lnSpc>
                <a:spcPct val="90000"/>
              </a:lnSpc>
              <a:buFontTx/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The Share value + Dividends the firm distributed during the simulation.</a:t>
            </a:r>
            <a:endParaRPr lang="he-IL" b="1" dirty="0" smtClean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ציין מיקום של תאריך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2D5FA6B9-91A1-4B5F-ACD8-BDD19EB3387E}" type="slidenum">
              <a:rPr lang="he-IL"/>
              <a:pPr>
                <a:defRPr/>
              </a:pPr>
              <a:t>24</a:t>
            </a:fld>
            <a:r>
              <a:rPr lang="he-IL"/>
              <a:t>-</a:t>
            </a:r>
            <a:endParaRPr lang="en-US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692150"/>
            <a:ext cx="7772400" cy="1470025"/>
          </a:xfrm>
        </p:spPr>
        <p:txBody>
          <a:bodyPr/>
          <a:lstStyle/>
          <a:p>
            <a:pPr eaLnBrk="1" hangingPunct="1"/>
            <a:r>
              <a:rPr lang="en-US" smtClean="0"/>
              <a:t>Now Let’s see what this game is all about!</a:t>
            </a:r>
          </a:p>
        </p:txBody>
      </p:sp>
      <p:pic>
        <p:nvPicPr>
          <p:cNvPr id="23556" name="Picture 4" descr="running%20rac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050" y="2205038"/>
            <a:ext cx="4819650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2700338" y="5589588"/>
            <a:ext cx="431958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>
                <a:latin typeface="Tahoma" pitchFamily="34" charset="0"/>
                <a:cs typeface="Tahoma" pitchFamily="34" charset="0"/>
                <a:hlinkClick r:id="rId4"/>
              </a:rPr>
              <a:t>www.AcademyCity.com</a:t>
            </a:r>
            <a:r>
              <a:rPr lang="en-US" dirty="0" smtClean="0">
                <a:latin typeface="Tahoma" pitchFamily="34" charset="0"/>
                <a:cs typeface="Tahoma" pitchFamily="34" charset="0"/>
              </a:rPr>
              <a:t> </a:t>
            </a:r>
            <a:endParaRPr lang="en-US" dirty="0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51817565-C54E-4542-9CEA-239E5837B87D}" type="slidenum">
              <a:rPr lang="he-IL"/>
              <a:pPr>
                <a:defRPr/>
              </a:pPr>
              <a:t>25</a:t>
            </a:fld>
            <a:r>
              <a:rPr lang="he-IL"/>
              <a:t>-</a:t>
            </a:r>
            <a:endParaRPr lang="en-US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88639"/>
            <a:ext cx="8229600" cy="920891"/>
          </a:xfrm>
        </p:spPr>
        <p:txBody>
          <a:bodyPr/>
          <a:lstStyle/>
          <a:p>
            <a:pPr eaLnBrk="1" hangingPunct="1"/>
            <a:r>
              <a:rPr lang="en-US" dirty="0" smtClean="0"/>
              <a:t>The Simulation Model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103708"/>
            <a:ext cx="6840759" cy="51597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מציין מיקום של תאריך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E1F2C267-8E8E-4323-AF01-DFCB64912ABB}" type="slidenum">
              <a:rPr lang="he-IL"/>
              <a:pPr>
                <a:defRPr/>
              </a:pPr>
              <a:t>26</a:t>
            </a:fld>
            <a:r>
              <a:rPr lang="he-IL"/>
              <a:t>-</a:t>
            </a:r>
            <a:endParaRPr lang="en-US"/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e-IL" smtClean="0"/>
              <a:t>התחומים הפונקציונאליים בעסק</a:t>
            </a:r>
            <a:endParaRPr lang="en-US" smtClean="0"/>
          </a:p>
        </p:txBody>
      </p:sp>
      <p:sp>
        <p:nvSpPr>
          <p:cNvPr id="2053" name="Rectangle 3"/>
          <p:cNvSpPr>
            <a:spLocks noChangeArrowheads="1"/>
          </p:cNvSpPr>
          <p:nvPr/>
        </p:nvSpPr>
        <p:spPr bwMode="auto">
          <a:xfrm>
            <a:off x="579438" y="1593850"/>
            <a:ext cx="8054975" cy="692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he-IL" sz="1800" b="1">
                <a:latin typeface="Arial" pitchFamily="34" charset="0"/>
                <a:cs typeface="Guttman Yad" pitchFamily="2" charset="-79"/>
              </a:rPr>
              <a:t>קיים מערך מורכב של יחסי גומלין בין התחומים הפונקציונאליים השונים בפעילות העסקית של הפירמה</a:t>
            </a:r>
            <a:endParaRPr lang="en-US" sz="1800" b="1">
              <a:latin typeface="Arial" pitchFamily="34" charset="0"/>
              <a:cs typeface="Guttman Yad" pitchFamily="2" charset="-79"/>
            </a:endParaRPr>
          </a:p>
        </p:txBody>
      </p:sp>
      <p:grpSp>
        <p:nvGrpSpPr>
          <p:cNvPr id="2054" name="Group 4"/>
          <p:cNvGrpSpPr>
            <a:grpSpLocks/>
          </p:cNvGrpSpPr>
          <p:nvPr/>
        </p:nvGrpSpPr>
        <p:grpSpPr bwMode="auto">
          <a:xfrm>
            <a:off x="914400" y="2438400"/>
            <a:ext cx="7315200" cy="3505200"/>
            <a:chOff x="576" y="1488"/>
            <a:chExt cx="4608" cy="2208"/>
          </a:xfrm>
        </p:grpSpPr>
        <p:sp>
          <p:nvSpPr>
            <p:cNvPr id="2058" name="Rectangle 5"/>
            <p:cNvSpPr>
              <a:spLocks noChangeArrowheads="1"/>
            </p:cNvSpPr>
            <p:nvPr/>
          </p:nvSpPr>
          <p:spPr bwMode="auto">
            <a:xfrm>
              <a:off x="576" y="1488"/>
              <a:ext cx="4608" cy="220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AU">
                <a:solidFill>
                  <a:srgbClr val="F2E5FF"/>
                </a:solidFill>
              </a:endParaRPr>
            </a:p>
          </p:txBody>
        </p:sp>
        <p:grpSp>
          <p:nvGrpSpPr>
            <p:cNvPr id="2059" name="Group 6"/>
            <p:cNvGrpSpPr>
              <a:grpSpLocks/>
            </p:cNvGrpSpPr>
            <p:nvPr/>
          </p:nvGrpSpPr>
          <p:grpSpPr bwMode="auto">
            <a:xfrm>
              <a:off x="781" y="1561"/>
              <a:ext cx="4163" cy="1991"/>
              <a:chOff x="650" y="1488"/>
              <a:chExt cx="4163" cy="1991"/>
            </a:xfrm>
          </p:grpSpPr>
          <p:graphicFrame>
            <p:nvGraphicFramePr>
              <p:cNvPr id="2050" name="Object 7"/>
              <p:cNvGraphicFramePr>
                <a:graphicFrameLocks noChangeAspect="1"/>
              </p:cNvGraphicFramePr>
              <p:nvPr/>
            </p:nvGraphicFramePr>
            <p:xfrm>
              <a:off x="2037" y="2089"/>
              <a:ext cx="1164" cy="7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98" name="Clip" r:id="rId3" imgW="2284954" imgH="2254613" progId="">
                      <p:embed/>
                    </p:oleObj>
                  </mc:Choice>
                  <mc:Fallback>
                    <p:oleObj name="Clip" r:id="rId3" imgW="2284954" imgH="2254613" progId="">
                      <p:embed/>
                      <p:pic>
                        <p:nvPicPr>
                          <p:cNvPr id="0" name="Picture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37" y="2089"/>
                            <a:ext cx="1164" cy="76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060" name="Group 8"/>
              <p:cNvGrpSpPr>
                <a:grpSpLocks/>
              </p:cNvGrpSpPr>
              <p:nvPr/>
            </p:nvGrpSpPr>
            <p:grpSpPr bwMode="auto">
              <a:xfrm>
                <a:off x="650" y="1488"/>
                <a:ext cx="4163" cy="1991"/>
                <a:chOff x="650" y="1488"/>
                <a:chExt cx="4163" cy="1991"/>
              </a:xfrm>
            </p:grpSpPr>
            <p:sp>
              <p:nvSpPr>
                <p:cNvPr id="987145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016" y="2955"/>
                  <a:ext cx="1296" cy="524"/>
                </a:xfrm>
                <a:prstGeom prst="rect">
                  <a:avLst/>
                </a:prstGeom>
                <a:solidFill>
                  <a:srgbClr val="E5F5FF"/>
                </a:solidFill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he-IL" sz="2400" b="1">
                      <a:solidFill>
                        <a:srgbClr val="990099"/>
                      </a:solidFill>
                      <a:latin typeface="Arial" pitchFamily="34" charset="0"/>
                    </a:rPr>
                    <a:t>תכנון מחקר ופיתוח</a:t>
                  </a:r>
                  <a:endParaRPr lang="en-US" sz="2400" b="1">
                    <a:solidFill>
                      <a:srgbClr val="990099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987146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650" y="2201"/>
                  <a:ext cx="1185" cy="294"/>
                </a:xfrm>
                <a:prstGeom prst="rect">
                  <a:avLst/>
                </a:prstGeom>
                <a:solidFill>
                  <a:srgbClr val="A50021"/>
                </a:solidFill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he-IL" sz="2400" b="1">
                      <a:solidFill>
                        <a:srgbClr val="DDFFFF"/>
                      </a:solidFill>
                      <a:latin typeface="Arial" pitchFamily="34" charset="0"/>
                    </a:rPr>
                    <a:t>תפעול</a:t>
                  </a:r>
                  <a:endParaRPr lang="en-US" sz="2400" b="1">
                    <a:solidFill>
                      <a:srgbClr val="DDFFFF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987147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019" y="1488"/>
                  <a:ext cx="1212" cy="524"/>
                </a:xfrm>
                <a:prstGeom prst="rect">
                  <a:avLst/>
                </a:prstGeom>
                <a:solidFill>
                  <a:srgbClr val="003399"/>
                </a:solidFill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he-IL" sz="2400" b="1">
                      <a:solidFill>
                        <a:srgbClr val="DDFFFF"/>
                      </a:solidFill>
                      <a:latin typeface="Arial" pitchFamily="34" charset="0"/>
                    </a:rPr>
                    <a:t>שווק </a:t>
                  </a:r>
                  <a:r>
                    <a:rPr lang="en-US" sz="2400" b="1">
                      <a:solidFill>
                        <a:srgbClr val="DDFFFF"/>
                      </a:solidFill>
                      <a:latin typeface="Arial" pitchFamily="34" charset="0"/>
                    </a:rPr>
                    <a:t/>
                  </a:r>
                  <a:br>
                    <a:rPr lang="en-US" sz="2400" b="1">
                      <a:solidFill>
                        <a:srgbClr val="DDFFFF"/>
                      </a:solidFill>
                      <a:latin typeface="Arial" pitchFamily="34" charset="0"/>
                    </a:rPr>
                  </a:br>
                  <a:r>
                    <a:rPr lang="he-IL" sz="2400" b="1">
                      <a:solidFill>
                        <a:srgbClr val="DDFFFF"/>
                      </a:solidFill>
                      <a:latin typeface="Arial" pitchFamily="34" charset="0"/>
                    </a:rPr>
                    <a:t>ומכירות</a:t>
                  </a:r>
                  <a:endParaRPr lang="en-US" sz="2400" b="1">
                    <a:solidFill>
                      <a:srgbClr val="DDFFFF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987148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3649" y="2176"/>
                  <a:ext cx="1164" cy="294"/>
                </a:xfrm>
                <a:prstGeom prst="rect">
                  <a:avLst/>
                </a:prstGeom>
                <a:solidFill>
                  <a:srgbClr val="008080"/>
                </a:solidFill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he-IL" sz="2400" b="1">
                      <a:solidFill>
                        <a:srgbClr val="DDFFFF"/>
                      </a:solidFill>
                      <a:latin typeface="Arial" pitchFamily="34" charset="0"/>
                    </a:rPr>
                    <a:t>כספים</a:t>
                  </a:r>
                  <a:endParaRPr lang="en-US" sz="2400" b="1">
                    <a:solidFill>
                      <a:srgbClr val="DDFFFF"/>
                    </a:solidFill>
                    <a:latin typeface="Arial" pitchFamily="34" charset="0"/>
                  </a:endParaRPr>
                </a:p>
              </p:txBody>
            </p:sp>
            <p:cxnSp>
              <p:nvCxnSpPr>
                <p:cNvPr id="987149" name="AutoShape 13"/>
                <p:cNvCxnSpPr>
                  <a:cxnSpLocks noChangeShapeType="1"/>
                  <a:stCxn id="987146" idx="0"/>
                  <a:endCxn id="987147" idx="1"/>
                </p:cNvCxnSpPr>
                <p:nvPr/>
              </p:nvCxnSpPr>
              <p:spPr bwMode="auto">
                <a:xfrm rot="16200000">
                  <a:off x="1405" y="1587"/>
                  <a:ext cx="451" cy="776"/>
                </a:xfrm>
                <a:prstGeom prst="bentConnector2">
                  <a:avLst/>
                </a:prstGeom>
                <a:noFill/>
                <a:ln w="76200">
                  <a:solidFill>
                    <a:srgbClr val="990099"/>
                  </a:solidFill>
                  <a:miter lim="800000"/>
                  <a:headEnd/>
                  <a:tailEnd type="triangle" w="med" len="med"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</p:cxnSp>
            <p:cxnSp>
              <p:nvCxnSpPr>
                <p:cNvPr id="987150" name="AutoShape 14"/>
                <p:cNvCxnSpPr>
                  <a:cxnSpLocks noChangeShapeType="1"/>
                  <a:stCxn id="987147" idx="3"/>
                  <a:endCxn id="987148" idx="0"/>
                </p:cNvCxnSpPr>
                <p:nvPr/>
              </p:nvCxnSpPr>
              <p:spPr bwMode="auto">
                <a:xfrm>
                  <a:off x="3231" y="1750"/>
                  <a:ext cx="1000" cy="426"/>
                </a:xfrm>
                <a:prstGeom prst="bentConnector2">
                  <a:avLst/>
                </a:prstGeom>
                <a:noFill/>
                <a:ln w="76200">
                  <a:solidFill>
                    <a:srgbClr val="990099"/>
                  </a:solidFill>
                  <a:miter lim="800000"/>
                  <a:headEnd/>
                  <a:tailEnd type="triangle" w="med" len="med"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</p:cxnSp>
            <p:cxnSp>
              <p:nvCxnSpPr>
                <p:cNvPr id="987151" name="AutoShape 15"/>
                <p:cNvCxnSpPr>
                  <a:cxnSpLocks noChangeShapeType="1"/>
                  <a:stCxn id="987148" idx="2"/>
                  <a:endCxn id="987145" idx="3"/>
                </p:cNvCxnSpPr>
                <p:nvPr/>
              </p:nvCxnSpPr>
              <p:spPr bwMode="auto">
                <a:xfrm rot="5400000">
                  <a:off x="3398" y="2384"/>
                  <a:ext cx="747" cy="919"/>
                </a:xfrm>
                <a:prstGeom prst="bentConnector2">
                  <a:avLst/>
                </a:prstGeom>
                <a:noFill/>
                <a:ln w="76200">
                  <a:solidFill>
                    <a:srgbClr val="990099"/>
                  </a:solidFill>
                  <a:miter lim="800000"/>
                  <a:headEnd/>
                  <a:tailEnd type="triangle" w="med" len="med"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</p:cxnSp>
            <p:cxnSp>
              <p:nvCxnSpPr>
                <p:cNvPr id="987152" name="AutoShape 16"/>
                <p:cNvCxnSpPr>
                  <a:cxnSpLocks noChangeShapeType="1"/>
                  <a:stCxn id="987145" idx="1"/>
                  <a:endCxn id="987146" idx="2"/>
                </p:cNvCxnSpPr>
                <p:nvPr/>
              </p:nvCxnSpPr>
              <p:spPr bwMode="auto">
                <a:xfrm rot="10800000">
                  <a:off x="1243" y="2495"/>
                  <a:ext cx="773" cy="722"/>
                </a:xfrm>
                <a:prstGeom prst="bentConnector2">
                  <a:avLst/>
                </a:prstGeom>
                <a:noFill/>
                <a:ln w="76200">
                  <a:solidFill>
                    <a:srgbClr val="990099"/>
                  </a:solidFill>
                  <a:miter lim="800000"/>
                  <a:headEnd/>
                  <a:tailEnd type="triangle" w="med" len="med"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</p:cxnSp>
          </p:grpSp>
        </p:grpSp>
      </p:grpSp>
      <p:sp>
        <p:nvSpPr>
          <p:cNvPr id="987153" name="AutoShape 17"/>
          <p:cNvSpPr>
            <a:spLocks noChangeArrowheads="1"/>
          </p:cNvSpPr>
          <p:nvPr/>
        </p:nvSpPr>
        <p:spPr bwMode="auto">
          <a:xfrm>
            <a:off x="7092950" y="1989138"/>
            <a:ext cx="1798638" cy="1157287"/>
          </a:xfrm>
          <a:prstGeom prst="wedgeRoundRectCallout">
            <a:avLst>
              <a:gd name="adj1" fmla="val -148324"/>
              <a:gd name="adj2" fmla="val 3773"/>
              <a:gd name="adj3" fmla="val 16667"/>
            </a:avLst>
          </a:prstGeom>
          <a:solidFill>
            <a:srgbClr val="003399"/>
          </a:solidFill>
          <a:ln w="9525" algn="ctr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he-IL" sz="1600" b="1">
                <a:solidFill>
                  <a:srgbClr val="DDFFFF"/>
                </a:solidFill>
                <a:latin typeface="Arial" pitchFamily="34" charset="0"/>
              </a:rPr>
              <a:t>- מוצרים</a:t>
            </a:r>
            <a:r>
              <a:rPr lang="en-US" sz="1600" b="1">
                <a:solidFill>
                  <a:srgbClr val="DDFFFF"/>
                </a:solidFill>
                <a:latin typeface="Arial" pitchFamily="34" charset="0"/>
              </a:rPr>
              <a:t/>
            </a:r>
            <a:br>
              <a:rPr lang="en-US" sz="1600" b="1">
                <a:solidFill>
                  <a:srgbClr val="DDFFFF"/>
                </a:solidFill>
                <a:latin typeface="Arial" pitchFamily="34" charset="0"/>
              </a:rPr>
            </a:br>
            <a:r>
              <a:rPr lang="he-IL" sz="1600" b="1">
                <a:solidFill>
                  <a:srgbClr val="DDFFFF"/>
                </a:solidFill>
                <a:latin typeface="Arial" pitchFamily="34" charset="0"/>
              </a:rPr>
              <a:t>- תמחור</a:t>
            </a:r>
            <a:r>
              <a:rPr lang="en-US" sz="1600" b="1">
                <a:solidFill>
                  <a:srgbClr val="DDFFFF"/>
                </a:solidFill>
                <a:latin typeface="Arial" pitchFamily="34" charset="0"/>
              </a:rPr>
              <a:t/>
            </a:r>
            <a:br>
              <a:rPr lang="en-US" sz="1600" b="1">
                <a:solidFill>
                  <a:srgbClr val="DDFFFF"/>
                </a:solidFill>
                <a:latin typeface="Arial" pitchFamily="34" charset="0"/>
              </a:rPr>
            </a:br>
            <a:r>
              <a:rPr lang="he-IL" sz="1600" b="1">
                <a:solidFill>
                  <a:srgbClr val="DDFFFF"/>
                </a:solidFill>
                <a:latin typeface="Arial" pitchFamily="34" charset="0"/>
              </a:rPr>
              <a:t>- קידום מכירות</a:t>
            </a:r>
            <a:r>
              <a:rPr lang="en-US" sz="1600" b="1">
                <a:solidFill>
                  <a:srgbClr val="DDFFFF"/>
                </a:solidFill>
                <a:latin typeface="Arial" pitchFamily="34" charset="0"/>
              </a:rPr>
              <a:t/>
            </a:r>
            <a:br>
              <a:rPr lang="en-US" sz="1600" b="1">
                <a:solidFill>
                  <a:srgbClr val="DDFFFF"/>
                </a:solidFill>
                <a:latin typeface="Arial" pitchFamily="34" charset="0"/>
              </a:rPr>
            </a:br>
            <a:r>
              <a:rPr lang="he-IL" sz="1600" b="1">
                <a:solidFill>
                  <a:srgbClr val="DDFFFF"/>
                </a:solidFill>
                <a:latin typeface="Arial" pitchFamily="34" charset="0"/>
              </a:rPr>
              <a:t>- מפיצים</a:t>
            </a:r>
            <a:endParaRPr lang="en-US" sz="1600" b="1">
              <a:solidFill>
                <a:srgbClr val="DDFFFF"/>
              </a:solidFill>
              <a:latin typeface="Arial" pitchFamily="34" charset="0"/>
            </a:endParaRPr>
          </a:p>
        </p:txBody>
      </p:sp>
      <p:sp>
        <p:nvSpPr>
          <p:cNvPr id="987154" name="AutoShape 18"/>
          <p:cNvSpPr>
            <a:spLocks noChangeArrowheads="1"/>
          </p:cNvSpPr>
          <p:nvPr/>
        </p:nvSpPr>
        <p:spPr bwMode="auto">
          <a:xfrm>
            <a:off x="7451725" y="4508500"/>
            <a:ext cx="1368425" cy="628650"/>
          </a:xfrm>
          <a:prstGeom prst="wedgeRoundRectCallout">
            <a:avLst>
              <a:gd name="adj1" fmla="val -76565"/>
              <a:gd name="adj2" fmla="val -111870"/>
              <a:gd name="adj3" fmla="val 16667"/>
            </a:avLst>
          </a:prstGeom>
          <a:solidFill>
            <a:srgbClr val="008080"/>
          </a:solidFill>
          <a:ln w="9525" algn="ctr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he-IL" sz="1600" b="1">
                <a:solidFill>
                  <a:srgbClr val="DDFFFF"/>
                </a:solidFill>
                <a:latin typeface="Arial" pitchFamily="34" charset="0"/>
              </a:rPr>
              <a:t>- התחייבויות</a:t>
            </a:r>
            <a:r>
              <a:rPr lang="en-US" sz="1600" b="1">
                <a:solidFill>
                  <a:srgbClr val="DDFFFF"/>
                </a:solidFill>
                <a:latin typeface="Arial" pitchFamily="34" charset="0"/>
              </a:rPr>
              <a:t/>
            </a:r>
            <a:br>
              <a:rPr lang="en-US" sz="1600" b="1">
                <a:solidFill>
                  <a:srgbClr val="DDFFFF"/>
                </a:solidFill>
                <a:latin typeface="Arial" pitchFamily="34" charset="0"/>
              </a:rPr>
            </a:br>
            <a:r>
              <a:rPr lang="he-IL" sz="1600" b="1">
                <a:solidFill>
                  <a:srgbClr val="DDFFFF"/>
                </a:solidFill>
                <a:latin typeface="Arial" pitchFamily="34" charset="0"/>
              </a:rPr>
              <a:t>- הון עצמי</a:t>
            </a:r>
            <a:endParaRPr lang="en-US" sz="1600" b="1">
              <a:solidFill>
                <a:srgbClr val="DDFFFF"/>
              </a:solidFill>
              <a:latin typeface="Arial" pitchFamily="34" charset="0"/>
            </a:endParaRPr>
          </a:p>
        </p:txBody>
      </p:sp>
      <p:sp>
        <p:nvSpPr>
          <p:cNvPr id="987155" name="AutoShape 19"/>
          <p:cNvSpPr>
            <a:spLocks noChangeArrowheads="1"/>
          </p:cNvSpPr>
          <p:nvPr/>
        </p:nvSpPr>
        <p:spPr bwMode="auto">
          <a:xfrm>
            <a:off x="323850" y="2781300"/>
            <a:ext cx="1152525" cy="628650"/>
          </a:xfrm>
          <a:prstGeom prst="wedgeRoundRectCallout">
            <a:avLst>
              <a:gd name="adj1" fmla="val 56889"/>
              <a:gd name="adj2" fmla="val 103787"/>
              <a:gd name="adj3" fmla="val 16667"/>
            </a:avLst>
          </a:prstGeom>
          <a:solidFill>
            <a:srgbClr val="A50021"/>
          </a:solidFill>
          <a:ln w="9525" algn="ctr">
            <a:solidFill>
              <a:schemeClr val="tx2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he-IL" sz="1600" b="1">
                <a:solidFill>
                  <a:srgbClr val="DDFFFF"/>
                </a:solidFill>
                <a:latin typeface="Arial" pitchFamily="34" charset="0"/>
              </a:rPr>
              <a:t>- היענות</a:t>
            </a:r>
            <a:r>
              <a:rPr lang="en-US" sz="1600" b="1">
                <a:solidFill>
                  <a:srgbClr val="DDFFFF"/>
                </a:solidFill>
                <a:latin typeface="Arial" pitchFamily="34" charset="0"/>
              </a:rPr>
              <a:t/>
            </a:r>
            <a:br>
              <a:rPr lang="en-US" sz="1600" b="1">
                <a:solidFill>
                  <a:srgbClr val="DDFFFF"/>
                </a:solidFill>
                <a:latin typeface="Arial" pitchFamily="34" charset="0"/>
              </a:rPr>
            </a:br>
            <a:r>
              <a:rPr lang="he-IL" sz="1600" b="1">
                <a:solidFill>
                  <a:srgbClr val="DDFFFF"/>
                </a:solidFill>
                <a:latin typeface="Arial" pitchFamily="34" charset="0"/>
              </a:rPr>
              <a:t>- איכות</a:t>
            </a:r>
            <a:endParaRPr lang="en-US" sz="1600" b="1">
              <a:solidFill>
                <a:srgbClr val="DDFFFF"/>
              </a:solidFill>
              <a:latin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של תאריך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E1EC2BA1-3616-45DD-BB63-AB458BDC077A}" type="slidenum">
              <a:rPr lang="he-IL"/>
              <a:pPr>
                <a:defRPr/>
              </a:pPr>
              <a:t>27</a:t>
            </a:fld>
            <a:r>
              <a:rPr lang="he-IL"/>
              <a:t>-</a:t>
            </a:r>
            <a:endParaRPr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238591" cy="6859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4005064"/>
            <a:ext cx="390525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E18FBEA7-A9D0-4640-BD22-4838DBFE434B}" type="slidenum">
              <a:rPr lang="he-IL"/>
              <a:pPr>
                <a:defRPr/>
              </a:pPr>
              <a:t>28</a:t>
            </a:fld>
            <a:r>
              <a:rPr lang="he-IL"/>
              <a:t>-</a:t>
            </a:r>
            <a:endParaRPr lang="en-US"/>
          </a:p>
        </p:txBody>
      </p:sp>
      <p:sp>
        <p:nvSpPr>
          <p:cNvPr id="27652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rtl="0" eaLnBrk="1" hangingPunct="1"/>
            <a:r>
              <a:rPr lang="en-US" sz="2400" dirty="0" smtClean="0"/>
              <a:t>* You should start with the R&amp;D</a:t>
            </a:r>
            <a:endParaRPr lang="en-US" sz="2400" dirty="0" smtClean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55576" y="1844824"/>
            <a:ext cx="7632848" cy="115212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1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4 fields for Decisions</a:t>
            </a:r>
            <a:endParaRPr kumimoji="0" lang="he-IL" sz="4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ציין מיקום של תאריך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3A771C9A-D957-429E-87DF-FB2174FF0DB2}" type="slidenum">
              <a:rPr lang="he-IL"/>
              <a:pPr>
                <a:defRPr/>
              </a:pPr>
              <a:t>29</a:t>
            </a:fld>
            <a:r>
              <a:rPr lang="he-IL"/>
              <a:t>-</a:t>
            </a:r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274638"/>
            <a:ext cx="4392488" cy="1143000"/>
          </a:xfrm>
        </p:spPr>
        <p:txBody>
          <a:bodyPr/>
          <a:lstStyle/>
          <a:p>
            <a:pPr eaLnBrk="1" hangingPunct="1"/>
            <a:r>
              <a:rPr lang="en-US" sz="2800" u="sng" dirty="0" smtClean="0">
                <a:solidFill>
                  <a:schemeClr val="accent6"/>
                </a:solidFill>
              </a:rPr>
              <a:t>Product development</a:t>
            </a:r>
            <a:endParaRPr lang="en-US" sz="2800" u="sng" dirty="0" smtClean="0">
              <a:solidFill>
                <a:schemeClr val="accent6"/>
              </a:solidFill>
            </a:endParaRPr>
          </a:p>
        </p:txBody>
      </p:sp>
      <p:sp>
        <p:nvSpPr>
          <p:cNvPr id="32772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619672"/>
            <a:ext cx="4608512" cy="4525963"/>
          </a:xfrm>
        </p:spPr>
        <p:txBody>
          <a:bodyPr/>
          <a:lstStyle/>
          <a:p>
            <a:pPr algn="l" rtl="0" eaLnBrk="1" hangingPunct="1"/>
            <a:r>
              <a:rPr lang="en-US" dirty="0" smtClean="0"/>
              <a:t>Can develop new product or modify existing one.</a:t>
            </a:r>
          </a:p>
          <a:p>
            <a:pPr algn="l" rtl="0" eaLnBrk="1" hangingPunct="1"/>
            <a:r>
              <a:rPr lang="en-US" dirty="0" smtClean="0"/>
              <a:t>In both cases, you should develop an R&amp;D project</a:t>
            </a:r>
            <a:endParaRPr lang="he-IL" dirty="0" smtClean="0"/>
          </a:p>
          <a:p>
            <a:pPr algn="l" rtl="0" eaLnBrk="1" hangingPunct="1"/>
            <a:r>
              <a:rPr lang="en-US" dirty="0" smtClean="0"/>
              <a:t>R&amp;D project last one period. Make sure, that the R&amp;D project was successful</a:t>
            </a:r>
            <a:r>
              <a:rPr lang="en-US" dirty="0" smtClean="0"/>
              <a:t>.</a:t>
            </a:r>
          </a:p>
          <a:p>
            <a:pPr algn="l" rtl="0" eaLnBrk="1" hangingPunct="1"/>
            <a:r>
              <a:rPr lang="en-US" dirty="0" smtClean="0"/>
              <a:t>You should launch the product in the following period</a:t>
            </a:r>
            <a:endParaRPr lang="en-US" dirty="0" smtClean="0"/>
          </a:p>
        </p:txBody>
      </p:sp>
      <p:pic>
        <p:nvPicPr>
          <p:cNvPr id="32774" name="Picture 7" descr="Clipboard0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476672"/>
            <a:ext cx="4242055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6096" y="2636912"/>
            <a:ext cx="3223591" cy="3702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12360" y="332656"/>
            <a:ext cx="295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56176" y="980728"/>
            <a:ext cx="2857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68344" y="2996952"/>
            <a:ext cx="3048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/>
          <a:lstStyle/>
          <a:p>
            <a:r>
              <a:rPr lang="en-US" sz="3200" dirty="0" smtClean="0"/>
              <a:t>See the students valuation of the Simulation</a:t>
            </a:r>
            <a:endParaRPr lang="en-US" sz="3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he-IL" smtClean="0"/>
              <a:t>-</a:t>
            </a:r>
            <a:fld id="{0A2052A5-AD1F-4FBC-BCB5-66A28816F39E}" type="slidenum">
              <a:rPr lang="he-IL" smtClean="0"/>
              <a:pPr>
                <a:defRPr/>
              </a:pPr>
              <a:t>3</a:t>
            </a:fld>
            <a:r>
              <a:rPr lang="he-IL" smtClean="0"/>
              <a:t>-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80728"/>
            <a:ext cx="9036496" cy="58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92" y="81463"/>
            <a:ext cx="5114169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260648"/>
            <a:ext cx="3048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188640"/>
            <a:ext cx="2657475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0232" y="908720"/>
            <a:ext cx="2857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27984" y="3257550"/>
            <a:ext cx="410527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11960" y="4941168"/>
            <a:ext cx="3048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4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44824"/>
            <a:ext cx="3816424" cy="4274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548680"/>
            <a:ext cx="40862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260648"/>
            <a:ext cx="2667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67744" y="1268760"/>
            <a:ext cx="2952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51920" y="2348880"/>
            <a:ext cx="3143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32040" y="2132856"/>
            <a:ext cx="350520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1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948264" y="1916832"/>
            <a:ext cx="3143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2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619672" y="2492896"/>
            <a:ext cx="829922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3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99992" y="2996952"/>
            <a:ext cx="355282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4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979712" y="3212976"/>
            <a:ext cx="2762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5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08304" y="3645024"/>
            <a:ext cx="2762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7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7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72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72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ציין מיקום של תאריך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0B5C25A3-B7CE-4D57-98DD-F63825BD9A1D}" type="slidenum">
              <a:rPr lang="he-IL"/>
              <a:pPr>
                <a:defRPr/>
              </a:pPr>
              <a:t>32</a:t>
            </a:fld>
            <a:r>
              <a:rPr lang="he-IL"/>
              <a:t>-</a:t>
            </a:r>
            <a:endParaRPr lang="en-US"/>
          </a:p>
        </p:txBody>
      </p:sp>
      <p:sp>
        <p:nvSpPr>
          <p:cNvPr id="2867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 smtClean="0">
                <a:solidFill>
                  <a:schemeClr val="accent6"/>
                </a:solidFill>
              </a:rPr>
              <a:t>Marketing</a:t>
            </a:r>
            <a:endParaRPr lang="en-US" dirty="0" smtClean="0">
              <a:solidFill>
                <a:schemeClr val="accent6"/>
              </a:solidFill>
            </a:endParaRPr>
          </a:p>
        </p:txBody>
      </p:sp>
      <p:pic>
        <p:nvPicPr>
          <p:cNvPr id="28676" name="Picture 7" descr="Clipboard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4663" y="333375"/>
            <a:ext cx="4392612" cy="98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0"/>
            <a:ext cx="3143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204864"/>
            <a:ext cx="2915817" cy="3209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7704" y="2924944"/>
            <a:ext cx="325804" cy="35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1760" y="2924944"/>
            <a:ext cx="3375025" cy="353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52120" y="3321050"/>
            <a:ext cx="3375025" cy="353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39952" y="2636912"/>
            <a:ext cx="3048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6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68344" y="2996952"/>
            <a:ext cx="2762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ציין מיקום של תאריך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5B26D54A-2745-4776-8F99-C986F7267799}" type="slidenum">
              <a:rPr lang="he-IL"/>
              <a:pPr>
                <a:defRPr/>
              </a:pPr>
              <a:t>33</a:t>
            </a:fld>
            <a:r>
              <a:rPr lang="he-IL"/>
              <a:t>-</a:t>
            </a:r>
            <a:endParaRPr lang="en-US"/>
          </a:p>
        </p:txBody>
      </p:sp>
      <p:sp>
        <p:nvSpPr>
          <p:cNvPr id="30723" name="Rectangle 4"/>
          <p:cNvSpPr>
            <a:spLocks noGrp="1" noChangeArrowheads="1"/>
          </p:cNvSpPr>
          <p:nvPr>
            <p:ph type="title"/>
          </p:nvPr>
        </p:nvSpPr>
        <p:spPr>
          <a:xfrm>
            <a:off x="107504" y="274638"/>
            <a:ext cx="4388296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accent6"/>
                </a:solidFill>
              </a:rPr>
              <a:t>Operations</a:t>
            </a:r>
            <a:endParaRPr lang="en-US" dirty="0" smtClean="0">
              <a:solidFill>
                <a:schemeClr val="accent6"/>
              </a:solidFill>
            </a:endParaRPr>
          </a:p>
        </p:txBody>
      </p:sp>
      <p:sp>
        <p:nvSpPr>
          <p:cNvPr id="7" name="מציין מיקום תוכן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8" name="מציין מיקום תוכן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716016" y="332656"/>
            <a:ext cx="40576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462225"/>
            <a:ext cx="3974207" cy="4847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1628800"/>
            <a:ext cx="366712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52120" y="0"/>
            <a:ext cx="2762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1560" y="1196752"/>
            <a:ext cx="2857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308304" y="1484784"/>
            <a:ext cx="3143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ציין מיקום של תאריך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7F7A5EBB-F8ED-416D-A843-70B317203856}" type="slidenum">
              <a:rPr lang="he-IL"/>
              <a:pPr>
                <a:defRPr/>
              </a:pPr>
              <a:t>34</a:t>
            </a:fld>
            <a:r>
              <a:rPr lang="he-IL"/>
              <a:t>-</a:t>
            </a:r>
            <a:endParaRPr lang="en-US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-396552" y="188640"/>
            <a:ext cx="5354885" cy="1143000"/>
          </a:xfrm>
        </p:spPr>
        <p:txBody>
          <a:bodyPr/>
          <a:lstStyle/>
          <a:p>
            <a:pPr eaLnBrk="1" hangingPunct="1"/>
            <a:r>
              <a:rPr lang="en-US" sz="2800" dirty="0" smtClean="0">
                <a:solidFill>
                  <a:schemeClr val="accent6"/>
                </a:solidFill>
              </a:rPr>
              <a:t>Marketing &amp; Sales</a:t>
            </a:r>
            <a:br>
              <a:rPr lang="en-US" sz="2800" dirty="0" smtClean="0">
                <a:solidFill>
                  <a:schemeClr val="accent6"/>
                </a:solidFill>
              </a:rPr>
            </a:br>
            <a:r>
              <a:rPr lang="en-US" sz="2800" dirty="0" smtClean="0">
                <a:solidFill>
                  <a:schemeClr val="accent6"/>
                </a:solidFill>
              </a:rPr>
              <a:t>Branding &amp; Distributions</a:t>
            </a:r>
            <a:endParaRPr lang="en-US" sz="2800" dirty="0" smtClean="0">
              <a:solidFill>
                <a:schemeClr val="accent6"/>
              </a:solidFill>
            </a:endParaRPr>
          </a:p>
        </p:txBody>
      </p:sp>
      <p:pic>
        <p:nvPicPr>
          <p:cNvPr id="29700" name="Picture 3" descr="Clipboard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332656"/>
            <a:ext cx="4392612" cy="98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556792"/>
            <a:ext cx="3429791" cy="3400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9832" y="2780928"/>
            <a:ext cx="3731542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44208" y="1196752"/>
            <a:ext cx="266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59632" y="3140968"/>
            <a:ext cx="2667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87824" y="2420888"/>
            <a:ext cx="3143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4008" y="3140968"/>
            <a:ext cx="3143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80112" y="1628800"/>
            <a:ext cx="3339295" cy="1911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812360" y="980728"/>
            <a:ext cx="3143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64288" y="1645940"/>
            <a:ext cx="3143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8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7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ציין מיקום של תאריך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77B57AD5-DECA-47F9-8F45-8D9F02A68892}" type="slidenum">
              <a:rPr lang="he-IL"/>
              <a:pPr>
                <a:defRPr/>
              </a:pPr>
              <a:t>35</a:t>
            </a:fld>
            <a:r>
              <a:rPr lang="he-IL"/>
              <a:t>-</a:t>
            </a:r>
            <a:endParaRPr lang="en-US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-180528" y="0"/>
            <a:ext cx="6480720" cy="1143000"/>
          </a:xfrm>
        </p:spPr>
        <p:txBody>
          <a:bodyPr/>
          <a:lstStyle/>
          <a:p>
            <a:pPr eaLnBrk="1" hangingPunct="1"/>
            <a:r>
              <a:rPr lang="he-IL" dirty="0" smtClean="0">
                <a:solidFill>
                  <a:schemeClr val="accent6"/>
                </a:solidFill>
              </a:rPr>
              <a:t>        </a:t>
            </a:r>
            <a:r>
              <a:rPr lang="en-US" dirty="0" smtClean="0">
                <a:solidFill>
                  <a:schemeClr val="accent6"/>
                </a:solidFill>
              </a:rPr>
              <a:t>Finance</a:t>
            </a:r>
            <a:endParaRPr lang="en-US" dirty="0" smtClean="0">
              <a:solidFill>
                <a:schemeClr val="accent6"/>
              </a:solidFill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332656"/>
            <a:ext cx="4487863" cy="114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980728"/>
            <a:ext cx="3546880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2060848"/>
            <a:ext cx="3767189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5085184"/>
            <a:ext cx="4118858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28184" y="0"/>
            <a:ext cx="28575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4008" y="1124744"/>
            <a:ext cx="3238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79712" y="764704"/>
            <a:ext cx="3238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7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580112" y="2132856"/>
            <a:ext cx="2857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9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339752" y="5589240"/>
            <a:ext cx="2762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9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9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9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ECD0AE9E-93DA-4670-A9D4-CFF59E58295D}" type="slidenum">
              <a:rPr lang="he-IL"/>
              <a:pPr>
                <a:defRPr/>
              </a:pPr>
              <a:t>36</a:t>
            </a:fld>
            <a:r>
              <a:rPr lang="he-IL"/>
              <a:t>-</a:t>
            </a:r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850900"/>
          </a:xfrm>
        </p:spPr>
        <p:txBody>
          <a:bodyPr/>
          <a:lstStyle/>
          <a:p>
            <a:pPr eaLnBrk="1" hangingPunct="1"/>
            <a:r>
              <a:rPr lang="he-IL" smtClean="0"/>
              <a:t>דו"חות וכלי עזר</a:t>
            </a:r>
            <a:endParaRPr lang="en-US" smtClean="0"/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81075"/>
            <a:ext cx="8229600" cy="5184775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he-IL" sz="1800" smtClean="0"/>
              <a:t>כלי עזרה – </a:t>
            </a:r>
            <a:r>
              <a:rPr lang="en-US" sz="1800" b="1" smtClean="0">
                <a:solidFill>
                  <a:srgbClr val="3333FF"/>
                </a:solidFill>
              </a:rPr>
              <a:t>Advisor</a:t>
            </a:r>
            <a:r>
              <a:rPr lang="he-IL" sz="1800" smtClean="0"/>
              <a:t>, עזרה מקוונת ברמות שונות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endParaRPr lang="en-GB" sz="1800" smtClean="0"/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en-GB" sz="1800" b="1" smtClean="0">
                <a:solidFill>
                  <a:srgbClr val="3333FF"/>
                </a:solidFill>
              </a:rPr>
              <a:t>Scenario Information</a:t>
            </a:r>
            <a:r>
              <a:rPr lang="he-IL" sz="1800" smtClean="0"/>
              <a:t> – דו"חות המתארים פרמטרים שונים בסביבת הפעילות – שוק וחברה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endParaRPr lang="he-IL" sz="1800" smtClean="0"/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en-GB" sz="1800" b="1" smtClean="0">
                <a:solidFill>
                  <a:srgbClr val="3333FF"/>
                </a:solidFill>
              </a:rPr>
              <a:t>Decision Reports</a:t>
            </a:r>
            <a:r>
              <a:rPr lang="he-IL" sz="1800" smtClean="0"/>
              <a:t> – דו"חות המתעדים את ההחלטות שהתקבלו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endParaRPr lang="he-IL" sz="1800" smtClean="0"/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en-US" sz="1800" b="1" smtClean="0">
                <a:solidFill>
                  <a:srgbClr val="3333FF"/>
                </a:solidFill>
              </a:rPr>
              <a:t>Perceptual Map of Market Segments</a:t>
            </a:r>
            <a:r>
              <a:rPr lang="he-IL" sz="1800" smtClean="0"/>
              <a:t> – כלי חשוב לפיתוח אסטרטגית השיווק והפיתוח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endParaRPr lang="he-IL" sz="1800" smtClean="0"/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he-IL" sz="1800" smtClean="0"/>
              <a:t>דו"חות שונים בתחומים הפונקציונלים השונים. חלקם ברמת שוק וחלקם ברמת חברה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endParaRPr lang="he-IL" sz="1800" smtClean="0"/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en-GB" sz="1800" b="1" smtClean="0">
                <a:solidFill>
                  <a:srgbClr val="3333FF"/>
                </a:solidFill>
              </a:rPr>
              <a:t>Cashflow Budget</a:t>
            </a:r>
            <a:r>
              <a:rPr lang="he-IL" sz="1800" smtClean="0"/>
              <a:t> "מחשבון" לחישוב תזרים המזומנים בהתאם להחלטות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endParaRPr lang="he-IL" sz="1800" smtClean="0"/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he-IL" sz="1800" smtClean="0"/>
              <a:t>קבצי האקסל של המערכת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endParaRPr lang="he-IL" sz="1800" smtClean="0"/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he-IL" sz="1800" smtClean="0"/>
              <a:t>בניית </a:t>
            </a:r>
            <a:r>
              <a:rPr lang="en-US" sz="1800" b="1" smtClean="0">
                <a:solidFill>
                  <a:srgbClr val="3333FF"/>
                </a:solidFill>
              </a:rPr>
              <a:t>DSS</a:t>
            </a:r>
            <a:r>
              <a:rPr lang="he-IL" sz="1800" smtClean="0"/>
              <a:t> משלכם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endParaRPr lang="en-US" sz="1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של תאריך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EEF9434A-139C-4716-8007-F1321B5F54C2}" type="slidenum">
              <a:rPr lang="he-IL"/>
              <a:pPr>
                <a:defRPr/>
              </a:pPr>
              <a:t>37</a:t>
            </a:fld>
            <a:r>
              <a:rPr lang="he-IL"/>
              <a:t>-</a:t>
            </a:r>
            <a:endParaRPr lang="en-US"/>
          </a:p>
        </p:txBody>
      </p:sp>
      <p:pic>
        <p:nvPicPr>
          <p:cNvPr id="34819" name="Picture 2"/>
          <p:cNvPicPr>
            <a:picLocks noGrp="1" noChangeAspect="1" noChangeArrowheads="1"/>
          </p:cNvPicPr>
          <p:nvPr>
            <p:ph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27384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 dirty="0"/>
              <a:t>-</a:t>
            </a:r>
            <a:fld id="{456E9275-5D27-41B5-8815-5AF539C86E29}" type="slidenum">
              <a:rPr lang="he-IL"/>
              <a:pPr>
                <a:defRPr/>
              </a:pPr>
              <a:t>38</a:t>
            </a:fld>
            <a:r>
              <a:rPr lang="he-IL" dirty="0"/>
              <a:t>-</a:t>
            </a:r>
            <a:endParaRPr lang="en-US" dirty="0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850900"/>
          </a:xfrm>
        </p:spPr>
        <p:txBody>
          <a:bodyPr/>
          <a:lstStyle/>
          <a:p>
            <a:pPr eaLnBrk="1" hangingPunct="1"/>
            <a:r>
              <a:rPr lang="he-IL" smtClean="0"/>
              <a:t>עצות וטיפים</a:t>
            </a:r>
            <a:endParaRPr lang="en-US" smtClean="0"/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981075"/>
            <a:ext cx="8229600" cy="5173663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spcAft>
                <a:spcPts val="1200"/>
              </a:spcAft>
              <a:buFontTx/>
              <a:buAutoNum type="arabicPeriod"/>
            </a:pPr>
            <a:r>
              <a:rPr lang="he-IL" sz="2000" dirty="0" smtClean="0"/>
              <a:t>עבודת צוות תשפר את איכות ההחלטות שתקבלו</a:t>
            </a:r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he-IL" sz="2000" dirty="0" smtClean="0"/>
              <a:t>  קראו את המדריך למשתמש</a:t>
            </a:r>
          </a:p>
          <a:p>
            <a:pPr marL="914400" lvl="1" indent="-290513" eaLnBrk="1" hangingPunct="1">
              <a:lnSpc>
                <a:spcPct val="90000"/>
              </a:lnSpc>
            </a:pPr>
            <a:r>
              <a:rPr lang="he-IL" sz="2000" dirty="0" smtClean="0">
                <a:ea typeface="+mn-ea"/>
              </a:rPr>
              <a:t>גרסה עברית מתאימה בעיקר ל </a:t>
            </a:r>
            <a:r>
              <a:rPr lang="en-GB" sz="2000" dirty="0" smtClean="0">
                <a:ea typeface="+mn-ea"/>
              </a:rPr>
              <a:t>Single Player</a:t>
            </a:r>
            <a:r>
              <a:rPr lang="he-IL" sz="2000" dirty="0" smtClean="0">
                <a:ea typeface="+mn-ea"/>
              </a:rPr>
              <a:t>, </a:t>
            </a:r>
            <a:r>
              <a:rPr lang="he-IL" sz="2000" b="1" dirty="0" smtClean="0">
                <a:ea typeface="+mn-ea"/>
              </a:rPr>
              <a:t>הגרסה האנגלית יותר מקיפה ומעמיקה</a:t>
            </a:r>
          </a:p>
          <a:p>
            <a:pPr marL="609600" indent="-609600" eaLnBrk="1" hangingPunct="1">
              <a:lnSpc>
                <a:spcPct val="90000"/>
              </a:lnSpc>
              <a:buNone/>
            </a:pPr>
            <a:endParaRPr lang="he-IL" sz="800" dirty="0" smtClean="0"/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he-IL" sz="2000" dirty="0" smtClean="0"/>
              <a:t>השתמשו בכלי העזר שהמערכת מספקת</a:t>
            </a:r>
          </a:p>
          <a:p>
            <a:pPr marL="990600" lvl="1" indent="-366713" eaLnBrk="1" hangingPunct="1">
              <a:lnSpc>
                <a:spcPct val="90000"/>
              </a:lnSpc>
            </a:pPr>
            <a:r>
              <a:rPr lang="he-IL" sz="2000" dirty="0" smtClean="0"/>
              <a:t>ה- </a:t>
            </a:r>
            <a:r>
              <a:rPr lang="en-GB" sz="2000" dirty="0" smtClean="0"/>
              <a:t>Advisor</a:t>
            </a:r>
            <a:r>
              <a:rPr lang="he-IL" sz="2000" dirty="0" smtClean="0"/>
              <a:t> ומסכי העזרה המקוונת</a:t>
            </a:r>
          </a:p>
          <a:p>
            <a:pPr marL="990600" lvl="1" indent="-366713" eaLnBrk="1" hangingPunct="1">
              <a:lnSpc>
                <a:spcPct val="90000"/>
              </a:lnSpc>
            </a:pPr>
            <a:r>
              <a:rPr lang="he-IL" sz="2000" dirty="0" smtClean="0"/>
              <a:t>הדו"חות השונים</a:t>
            </a:r>
          </a:p>
          <a:p>
            <a:pPr marL="990600" lvl="1" indent="-533400" eaLnBrk="1" hangingPunct="1">
              <a:lnSpc>
                <a:spcPct val="90000"/>
              </a:lnSpc>
            </a:pPr>
            <a:endParaRPr lang="he-IL" sz="800" dirty="0" smtClean="0"/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he-IL" sz="2000" dirty="0" smtClean="0"/>
              <a:t>פתחו לעצמכם והשתמשו בכלים תומכי החלטה</a:t>
            </a:r>
            <a:r>
              <a:rPr lang="en-US" sz="2000" dirty="0" smtClean="0"/>
              <a:t> - </a:t>
            </a:r>
            <a:r>
              <a:rPr lang="he-IL" sz="2000" dirty="0" smtClean="0"/>
              <a:t> </a:t>
            </a:r>
            <a:r>
              <a:rPr lang="en-US" sz="2000" dirty="0" smtClean="0"/>
              <a:t>DSS</a:t>
            </a:r>
            <a:endParaRPr lang="he-IL" sz="2000" dirty="0" smtClean="0"/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endParaRPr lang="he-IL" sz="800" dirty="0" smtClean="0"/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he-IL" sz="2000" dirty="0" smtClean="0"/>
              <a:t>השתמשו באופציית ה- </a:t>
            </a:r>
            <a:r>
              <a:rPr lang="en-US" sz="2000" dirty="0" smtClean="0"/>
              <a:t>offline</a:t>
            </a:r>
            <a:r>
              <a:rPr lang="he-IL" sz="2000" dirty="0" smtClean="0"/>
              <a:t>, היא תאפשר לכם לבצע תרחישי </a:t>
            </a:r>
            <a:r>
              <a:rPr lang="en-US" sz="2000" dirty="0" smtClean="0"/>
              <a:t>what-if</a:t>
            </a:r>
            <a:endParaRPr lang="he-IL" sz="2000" dirty="0" smtClean="0"/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endParaRPr lang="he-IL" sz="800" dirty="0" smtClean="0"/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he-IL" sz="2000" dirty="0" smtClean="0"/>
              <a:t>עקבו אחרי דוא"ל בתיקיית "דואר זבל", הדואר המיוצר אוטומטית ע"י המערכת נשלח לשם לעיתים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endParaRPr lang="he-IL" sz="800" dirty="0" smtClean="0"/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he-IL" sz="2000" dirty="0" smtClean="0"/>
              <a:t>במקרה ותתקלו בבעיות תקשורת, עקבו אחר ההנחיות בסילבוס ואם הבעיה לא נפתרת, צרו קשר עם אנג'לה.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C3DA9962-E882-4E88-8747-61BFFEF9ABE9}" type="slidenum">
              <a:rPr lang="he-IL"/>
              <a:pPr>
                <a:defRPr/>
              </a:pPr>
              <a:t>39</a:t>
            </a:fld>
            <a:r>
              <a:rPr lang="he-IL"/>
              <a:t>-</a:t>
            </a:r>
            <a:endParaRPr lang="en-US"/>
          </a:p>
        </p:txBody>
      </p:sp>
      <p:sp>
        <p:nvSpPr>
          <p:cNvPr id="37891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850900"/>
          </a:xfrm>
        </p:spPr>
        <p:txBody>
          <a:bodyPr/>
          <a:lstStyle/>
          <a:p>
            <a:pPr eaLnBrk="1" hangingPunct="1"/>
            <a:r>
              <a:rPr lang="he-IL" smtClean="0"/>
              <a:t>ריכוז מטלות</a:t>
            </a:r>
            <a:endParaRPr lang="en-US" smtClean="0"/>
          </a:p>
        </p:txBody>
      </p:sp>
      <p:sp>
        <p:nvSpPr>
          <p:cNvPr id="37892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395288" y="1052513"/>
            <a:ext cx="8229600" cy="5256212"/>
          </a:xfrm>
        </p:spPr>
        <p:txBody>
          <a:bodyPr/>
          <a:lstStyle/>
          <a:p>
            <a:pPr eaLnBrk="1" hangingPunct="1">
              <a:lnSpc>
                <a:spcPct val="70000"/>
              </a:lnSpc>
            </a:pPr>
            <a:r>
              <a:rPr lang="he-IL" sz="2000" dirty="0" smtClean="0"/>
              <a:t>מטלה ראשית – לשחק ליהנות וללמוד !!  וגם . . .</a:t>
            </a:r>
          </a:p>
          <a:p>
            <a:pPr eaLnBrk="1" hangingPunct="1">
              <a:lnSpc>
                <a:spcPct val="70000"/>
              </a:lnSpc>
            </a:pPr>
            <a:endParaRPr lang="he-IL" sz="2000" dirty="0" smtClean="0"/>
          </a:p>
          <a:p>
            <a:pPr eaLnBrk="1" hangingPunct="1">
              <a:lnSpc>
                <a:spcPct val="70000"/>
              </a:lnSpc>
            </a:pPr>
            <a:r>
              <a:rPr lang="he-IL" sz="2000" dirty="0" smtClean="0"/>
              <a:t>קראו בעיון את הסילבוס (הנחיות ולוחות זמנים)</a:t>
            </a:r>
          </a:p>
          <a:p>
            <a:pPr marL="0" indent="0" eaLnBrk="1" hangingPunct="1">
              <a:lnSpc>
                <a:spcPct val="70000"/>
              </a:lnSpc>
              <a:buNone/>
            </a:pPr>
            <a:endParaRPr lang="he-IL" sz="2000" dirty="0" smtClean="0"/>
          </a:p>
          <a:p>
            <a:pPr eaLnBrk="1" hangingPunct="1">
              <a:lnSpc>
                <a:spcPct val="70000"/>
              </a:lnSpc>
            </a:pPr>
            <a:r>
              <a:rPr lang="he-IL" sz="2000" dirty="0" smtClean="0"/>
              <a:t>מטלות להגשה </a:t>
            </a:r>
          </a:p>
          <a:p>
            <a:pPr lvl="1" eaLnBrk="1" hangingPunct="1">
              <a:lnSpc>
                <a:spcPct val="70000"/>
              </a:lnSpc>
            </a:pPr>
            <a:r>
              <a:rPr lang="he-IL" sz="2000" dirty="0" smtClean="0"/>
              <a:t>תוצאות משחק </a:t>
            </a:r>
            <a:r>
              <a:rPr lang="en-US" sz="2000" dirty="0" smtClean="0"/>
              <a:t>Single Player </a:t>
            </a:r>
            <a:r>
              <a:rPr lang="he-IL" sz="2000" dirty="0" smtClean="0"/>
              <a:t> </a:t>
            </a:r>
            <a:r>
              <a:rPr lang="en-US" sz="2000" dirty="0"/>
              <a:t> SHV</a:t>
            </a:r>
            <a:r>
              <a:rPr lang="he-IL" sz="2000" dirty="0" smtClean="0"/>
              <a:t>≥</a:t>
            </a:r>
            <a:r>
              <a:rPr lang="en-US" sz="2000" dirty="0" smtClean="0"/>
              <a:t> 40 </a:t>
            </a:r>
            <a:r>
              <a:rPr lang="he-IL" sz="2000" dirty="0" smtClean="0"/>
              <a:t>- 22.11.2018</a:t>
            </a:r>
          </a:p>
          <a:p>
            <a:pPr lvl="1" eaLnBrk="1" hangingPunct="1">
              <a:lnSpc>
                <a:spcPct val="70000"/>
              </a:lnSpc>
            </a:pPr>
            <a:r>
              <a:rPr lang="he-IL" sz="2000" dirty="0" smtClean="0"/>
              <a:t>תוצאות משחק </a:t>
            </a:r>
            <a:r>
              <a:rPr lang="en-US" sz="2000" dirty="0" smtClean="0"/>
              <a:t>Single Player </a:t>
            </a:r>
            <a:r>
              <a:rPr lang="he-IL" sz="2000" dirty="0" smtClean="0"/>
              <a:t> </a:t>
            </a:r>
            <a:r>
              <a:rPr lang="en-US" sz="2000" dirty="0" smtClean="0"/>
              <a:t> SHV</a:t>
            </a:r>
            <a:r>
              <a:rPr lang="en-US" sz="2000" dirty="0"/>
              <a:t>≥100</a:t>
            </a:r>
            <a:r>
              <a:rPr lang="he-IL" sz="2000" dirty="0" smtClean="0"/>
              <a:t>– 5.12.2018</a:t>
            </a:r>
          </a:p>
          <a:p>
            <a:pPr lvl="1" eaLnBrk="1" hangingPunct="1">
              <a:lnSpc>
                <a:spcPct val="70000"/>
              </a:lnSpc>
            </a:pPr>
            <a:r>
              <a:rPr lang="he-IL" sz="2000" dirty="0"/>
              <a:t>קובץ אקסל – חברי הקבוצה (השלמת פרטים אישיים) – </a:t>
            </a:r>
            <a:r>
              <a:rPr lang="he-IL" sz="2000" dirty="0" smtClean="0"/>
              <a:t>5.12.2018</a:t>
            </a:r>
          </a:p>
          <a:p>
            <a:pPr lvl="1" eaLnBrk="1" hangingPunct="1">
              <a:lnSpc>
                <a:spcPct val="70000"/>
              </a:lnSpc>
            </a:pPr>
            <a:r>
              <a:rPr lang="he-IL" sz="2000" dirty="0" err="1" smtClean="0"/>
              <a:t>תוכנית</a:t>
            </a:r>
            <a:r>
              <a:rPr lang="he-IL" sz="2000" dirty="0" smtClean="0"/>
              <a:t> אסטרטגית וחוזה קבוצתי – 20.12.2018</a:t>
            </a:r>
          </a:p>
          <a:p>
            <a:pPr lvl="1" eaLnBrk="1" hangingPunct="1">
              <a:lnSpc>
                <a:spcPct val="70000"/>
              </a:lnSpc>
            </a:pPr>
            <a:r>
              <a:rPr lang="he-IL" sz="2000" dirty="0" smtClean="0"/>
              <a:t>מצגת ביניים – למפגש הקבוצתי ב- 18.1.2019</a:t>
            </a:r>
          </a:p>
          <a:p>
            <a:pPr lvl="1" eaLnBrk="1" hangingPunct="1">
              <a:lnSpc>
                <a:spcPct val="70000"/>
              </a:lnSpc>
            </a:pPr>
            <a:r>
              <a:rPr lang="he-IL" sz="2000" dirty="0" smtClean="0"/>
              <a:t>מצגת מסכמת – למפגש המסכם ב- 8.2.2019</a:t>
            </a:r>
          </a:p>
          <a:p>
            <a:pPr eaLnBrk="1" hangingPunct="1">
              <a:lnSpc>
                <a:spcPct val="70000"/>
              </a:lnSpc>
            </a:pPr>
            <a:endParaRPr lang="he-IL" sz="2000" dirty="0" smtClean="0"/>
          </a:p>
          <a:p>
            <a:pPr eaLnBrk="1" hangingPunct="1">
              <a:lnSpc>
                <a:spcPct val="70000"/>
              </a:lnSpc>
            </a:pPr>
            <a:r>
              <a:rPr lang="he-IL" sz="2000" dirty="0" smtClean="0"/>
              <a:t>ריצות מתבצעות לפי הלו"ז המופיע בסילבוס</a:t>
            </a:r>
          </a:p>
          <a:p>
            <a:pPr lvl="1" eaLnBrk="1" hangingPunct="1">
              <a:lnSpc>
                <a:spcPct val="70000"/>
              </a:lnSpc>
            </a:pPr>
            <a:r>
              <a:rPr lang="he-IL" sz="2000" dirty="0" smtClean="0"/>
              <a:t>התאריכים אינם ניתנים לשינוי</a:t>
            </a:r>
          </a:p>
          <a:p>
            <a:pPr lvl="1" eaLnBrk="1" hangingPunct="1">
              <a:lnSpc>
                <a:spcPct val="70000"/>
              </a:lnSpc>
            </a:pPr>
            <a:r>
              <a:rPr lang="he-IL" sz="2000" i="1" u="sng" dirty="0" smtClean="0"/>
              <a:t>כרבע שעה לפני השעה היעודה </a:t>
            </a:r>
            <a:r>
              <a:rPr lang="he-IL" sz="2000" dirty="0" smtClean="0"/>
              <a:t>המערכת תיחסם לכניסה ותיפתח מחדש לאחר זמן מה</a:t>
            </a:r>
          </a:p>
          <a:p>
            <a:pPr lvl="1" eaLnBrk="1" hangingPunct="1">
              <a:lnSpc>
                <a:spcPct val="70000"/>
              </a:lnSpc>
            </a:pPr>
            <a:r>
              <a:rPr lang="he-IL" sz="2000" dirty="0" smtClean="0"/>
              <a:t>התוצאות יתפרסמו גם על לוחות המודעות</a:t>
            </a:r>
          </a:p>
          <a:p>
            <a:pPr eaLnBrk="1" hangingPunct="1">
              <a:lnSpc>
                <a:spcPct val="70000"/>
              </a:lnSpc>
            </a:pPr>
            <a:endParaRPr lang="he-IL" sz="2000" dirty="0" smtClean="0"/>
          </a:p>
          <a:p>
            <a:pPr eaLnBrk="1" hangingPunct="1">
              <a:lnSpc>
                <a:spcPct val="70000"/>
              </a:lnSpc>
            </a:pPr>
            <a:r>
              <a:rPr lang="he-IL" sz="2000" dirty="0" smtClean="0"/>
              <a:t>במשך התקופה ישלחו הודעות חשובות בדוא"ל, עקבו אחריהן</a:t>
            </a: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78098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  <a:latin typeface="Arial" pitchFamily="34" charset="0"/>
              </a:rPr>
              <a:t>Business Simulation:</a:t>
            </a:r>
            <a:endParaRPr lang="he-IL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84" y="980728"/>
            <a:ext cx="9087816" cy="5544616"/>
          </a:xfrm>
        </p:spPr>
        <p:txBody>
          <a:bodyPr/>
          <a:lstStyle/>
          <a:p>
            <a:pPr algn="l" rtl="0"/>
            <a:r>
              <a:rPr lang="en-US" u="sng" dirty="0" smtClean="0"/>
              <a:t>The game is about:</a:t>
            </a:r>
            <a:endParaRPr lang="en-US" dirty="0" smtClean="0"/>
          </a:p>
          <a:p>
            <a:pPr lvl="1" algn="l" rtl="0"/>
            <a:r>
              <a:rPr lang="en-US" dirty="0" smtClean="0"/>
              <a:t>Competition between companies that produce similar products.</a:t>
            </a:r>
          </a:p>
          <a:p>
            <a:pPr lvl="1" algn="l" rtl="0"/>
            <a:r>
              <a:rPr lang="en-US" dirty="0" smtClean="0"/>
              <a:t>You function as managers of the companies in 4 major fields:</a:t>
            </a:r>
          </a:p>
          <a:p>
            <a:pPr lvl="2" algn="l" rtl="0"/>
            <a:r>
              <a:rPr lang="en-US" dirty="0" smtClean="0"/>
              <a:t>R&amp;D</a:t>
            </a:r>
          </a:p>
          <a:p>
            <a:pPr lvl="2" algn="l" rtl="0"/>
            <a:r>
              <a:rPr lang="en-US" dirty="0" smtClean="0"/>
              <a:t>Operation</a:t>
            </a:r>
          </a:p>
          <a:p>
            <a:pPr lvl="2" algn="l" rtl="0"/>
            <a:r>
              <a:rPr lang="en-US" dirty="0" smtClean="0"/>
              <a:t>Marketing</a:t>
            </a:r>
          </a:p>
          <a:p>
            <a:pPr lvl="2" algn="l" rtl="0"/>
            <a:r>
              <a:rPr lang="en-US" dirty="0" smtClean="0"/>
              <a:t>Finance</a:t>
            </a:r>
          </a:p>
          <a:p>
            <a:pPr lvl="1" algn="l" rtl="0"/>
            <a:r>
              <a:rPr lang="en-US" dirty="0" smtClean="0"/>
              <a:t>Your objective is to make profit as much as possible to increase the shareholder value (highest share price)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he-IL" dirty="0" smtClean="0"/>
              <a:t>-</a:t>
            </a:r>
            <a:fld id="{CE34FB5E-AF4F-4707-BB20-F6BD2D070DC8}" type="slidenum">
              <a:rPr lang="he-IL" smtClean="0"/>
              <a:pPr>
                <a:defRPr/>
              </a:pPr>
              <a:t>4</a:t>
            </a:fld>
            <a:r>
              <a:rPr lang="he-IL" dirty="0" smtClean="0"/>
              <a:t>-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he-IL" smtClean="0"/>
              <a:t>-</a:t>
            </a:r>
            <a:fld id="{C4AA7FBC-9A3E-4EDC-B330-29C04CBF9044}" type="slidenum">
              <a:rPr lang="he-IL" smtClean="0"/>
              <a:pPr>
                <a:defRPr/>
              </a:pPr>
              <a:t>40</a:t>
            </a:fld>
            <a:r>
              <a:rPr lang="he-IL" smtClean="0"/>
              <a:t>-</a:t>
            </a:r>
            <a:endParaRPr lang="en-US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29" y="0"/>
            <a:ext cx="6270894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5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CAEF06ED-D3EE-4778-9EA0-315682155764}" type="slidenum">
              <a:rPr lang="he-IL"/>
              <a:pPr>
                <a:defRPr/>
              </a:pPr>
              <a:t>41</a:t>
            </a:fld>
            <a:r>
              <a:rPr lang="he-IL"/>
              <a:t>-</a:t>
            </a:r>
            <a:endParaRPr lang="en-US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Support</a:t>
            </a:r>
            <a:endParaRPr lang="en-US" dirty="0" smtClean="0"/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988840"/>
            <a:ext cx="7920037" cy="4137323"/>
          </a:xfrm>
        </p:spPr>
        <p:txBody>
          <a:bodyPr/>
          <a:lstStyle/>
          <a:p>
            <a:pPr algn="l" rtl="0" eaLnBrk="1" hangingPunct="1">
              <a:spcAft>
                <a:spcPts val="1800"/>
              </a:spcAft>
            </a:pPr>
            <a:r>
              <a:rPr lang="en-US" dirty="0" smtClean="0"/>
              <a:t>We have a support team which follow the blog.  S0 you can post questions in the blog and your friends or our team will respond</a:t>
            </a:r>
          </a:p>
          <a:p>
            <a:pPr algn="l" rtl="0" eaLnBrk="1" hangingPunct="1">
              <a:spcAft>
                <a:spcPts val="1800"/>
              </a:spcAft>
            </a:pPr>
            <a:r>
              <a:rPr lang="en-US" dirty="0" smtClean="0"/>
              <a:t>Chat with our support team</a:t>
            </a:r>
            <a:endParaRPr lang="he-IL" dirty="0" smtClean="0"/>
          </a:p>
          <a:p>
            <a:pPr algn="l" rtl="0" eaLnBrk="1" hangingPunct="1">
              <a:spcAft>
                <a:spcPts val="1200"/>
              </a:spcAft>
            </a:pPr>
            <a:r>
              <a:rPr lang="en-US" dirty="0" smtClean="0"/>
              <a:t>Announcements will be posted in the website</a:t>
            </a:r>
          </a:p>
          <a:p>
            <a:pPr algn="l" rtl="0" eaLnBrk="1" hangingPunct="1">
              <a:spcAft>
                <a:spcPts val="1200"/>
              </a:spcAft>
            </a:pPr>
            <a:r>
              <a:rPr lang="en-US" dirty="0" smtClean="0"/>
              <a:t>We follow the simulation 24/7</a:t>
            </a:r>
            <a:endParaRPr lang="he-IL" dirty="0" smtClean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50" y="214313"/>
            <a:ext cx="1500188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5" name="AutoShape 4"/>
          <p:cNvSpPr>
            <a:spLocks noChangeArrowheads="1"/>
          </p:cNvSpPr>
          <p:nvPr/>
        </p:nvSpPr>
        <p:spPr bwMode="auto">
          <a:xfrm>
            <a:off x="251520" y="5211094"/>
            <a:ext cx="2857500" cy="1511300"/>
          </a:xfrm>
          <a:prstGeom prst="wedgeRoundRectCallout">
            <a:avLst>
              <a:gd name="adj1" fmla="val 59047"/>
              <a:gd name="adj2" fmla="val -165653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1800" b="1" dirty="0" smtClean="0">
                <a:latin typeface="Tahoma" pitchFamily="34" charset="0"/>
                <a:cs typeface="Tahoma" pitchFamily="34" charset="0"/>
              </a:rPr>
              <a:t>Print Screen</a:t>
            </a:r>
            <a:endParaRPr lang="he-IL" sz="1800" b="1" dirty="0">
              <a:latin typeface="Tahoma" pitchFamily="34" charset="0"/>
              <a:cs typeface="Tahoma" pitchFamily="34" charset="0"/>
            </a:endParaRPr>
          </a:p>
          <a:p>
            <a:r>
              <a:rPr lang="en-US" sz="1800" b="1" dirty="0" smtClean="0">
                <a:latin typeface="Tahoma" pitchFamily="34" charset="0"/>
                <a:cs typeface="Tahoma" pitchFamily="34" charset="0"/>
              </a:rPr>
              <a:t>Of the main screen for </a:t>
            </a:r>
            <a:r>
              <a:rPr lang="he-IL" sz="1800" b="1" dirty="0" smtClean="0">
                <a:latin typeface="Tahoma" pitchFamily="34" charset="0"/>
                <a:cs typeface="Tahoma" pitchFamily="34" charset="0"/>
              </a:rPr>
              <a:t>)</a:t>
            </a:r>
            <a:r>
              <a:rPr lang="en-US" sz="1800" b="1" dirty="0">
                <a:latin typeface="Tahoma" pitchFamily="34" charset="0"/>
                <a:cs typeface="Tahoma" pitchFamily="34" charset="0"/>
              </a:rPr>
              <a:t>Decisions</a:t>
            </a:r>
            <a:r>
              <a:rPr lang="en-US" sz="1800" b="1" dirty="0" smtClean="0">
                <a:latin typeface="Tahoma" pitchFamily="34" charset="0"/>
                <a:cs typeface="Tahoma" pitchFamily="34" charset="0"/>
              </a:rPr>
              <a:t>) </a:t>
            </a:r>
            <a:r>
              <a:rPr lang="he-IL" sz="1800" b="1" dirty="0" smtClean="0">
                <a:latin typeface="Tahoma" pitchFamily="34" charset="0"/>
                <a:cs typeface="Tahoma" pitchFamily="34" charset="0"/>
              </a:rPr>
              <a:t>2023</a:t>
            </a:r>
            <a:endParaRPr lang="en-US" sz="1800" b="1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מציין מיקום של תאריך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C8B72AF6-E65A-4086-8466-55D12A3D6A94}" type="slidenum">
              <a:rPr lang="he-IL"/>
              <a:pPr>
                <a:defRPr/>
              </a:pPr>
              <a:t>42</a:t>
            </a:fld>
            <a:r>
              <a:rPr lang="he-IL"/>
              <a:t>-</a:t>
            </a:r>
            <a:endParaRPr lang="en-US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For the next meeting</a:t>
            </a:r>
            <a:endParaRPr lang="en-US" dirty="0" smtClean="0"/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584" y="1600200"/>
            <a:ext cx="8136904" cy="1972816"/>
          </a:xfrm>
        </p:spPr>
        <p:txBody>
          <a:bodyPr/>
          <a:lstStyle/>
          <a:p>
            <a:pPr marL="609600" indent="-609600" algn="l" rtl="0" eaLnBrk="1" hangingPunct="1">
              <a:lnSpc>
                <a:spcPct val="110000"/>
              </a:lnSpc>
              <a:spcAft>
                <a:spcPts val="600"/>
              </a:spcAft>
              <a:buFontTx/>
              <a:buAutoNum type="arabicPeriod"/>
            </a:pPr>
            <a:r>
              <a:rPr lang="en-US" sz="2400" b="1" dirty="0" smtClean="0"/>
              <a:t>Follow the basic tutorial</a:t>
            </a:r>
          </a:p>
          <a:p>
            <a:pPr marL="609600" indent="-609600" algn="l" rtl="0" eaLnBrk="1" hangingPunct="1">
              <a:lnSpc>
                <a:spcPct val="110000"/>
              </a:lnSpc>
              <a:spcAft>
                <a:spcPts val="600"/>
              </a:spcAft>
              <a:buFontTx/>
              <a:buAutoNum type="arabicPeriod"/>
            </a:pPr>
            <a:r>
              <a:rPr lang="en-US" sz="2400" b="1" dirty="0" smtClean="0"/>
              <a:t>Test yourself with the Single player version.</a:t>
            </a:r>
          </a:p>
          <a:p>
            <a:pPr marL="609600" indent="-609600" algn="l" rtl="0" eaLnBrk="1" hangingPunct="1">
              <a:lnSpc>
                <a:spcPct val="110000"/>
              </a:lnSpc>
              <a:spcAft>
                <a:spcPts val="600"/>
              </a:spcAft>
              <a:buFontTx/>
              <a:buAutoNum type="arabicPeriod"/>
            </a:pPr>
            <a:r>
              <a:rPr lang="he-IL" sz="2400" b="1" dirty="0" smtClean="0"/>
              <a:t> </a:t>
            </a:r>
            <a:r>
              <a:rPr lang="en-US" sz="2400" b="1" dirty="0" smtClean="0"/>
              <a:t>Try to get to SHV of $100.</a:t>
            </a:r>
          </a:p>
          <a:p>
            <a:pPr marL="609600" indent="-609600" algn="l" rtl="0" eaLnBrk="1" hangingPunct="1">
              <a:lnSpc>
                <a:spcPct val="110000"/>
              </a:lnSpc>
              <a:spcAft>
                <a:spcPts val="600"/>
              </a:spcAft>
              <a:buFontTx/>
              <a:buAutoNum type="arabicPeriod"/>
            </a:pPr>
            <a:r>
              <a:rPr lang="en-US" sz="2400" b="1" dirty="0" smtClean="0"/>
              <a:t>Print screen</a:t>
            </a:r>
            <a:endParaRPr lang="en-US" sz="2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מציין מיקום תוכן 9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679" t="16902" r="66227" b="27894"/>
          <a:stretch/>
        </p:blipFill>
        <p:spPr>
          <a:xfrm>
            <a:off x="4716016" y="1888277"/>
            <a:ext cx="3663960" cy="4377586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 rotWithShape="1">
          <a:blip r:embed="rId4"/>
          <a:srcRect l="2404" t="13781" r="66050" b="32494"/>
          <a:stretch/>
        </p:blipFill>
        <p:spPr>
          <a:xfrm>
            <a:off x="611559" y="1888277"/>
            <a:ext cx="4104457" cy="4301169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12968" cy="1143000"/>
          </a:xfrm>
        </p:spPr>
        <p:txBody>
          <a:bodyPr/>
          <a:lstStyle/>
          <a:p>
            <a:pPr rtl="0"/>
            <a:r>
              <a:rPr lang="en-US" sz="3600" dirty="0" smtClean="0"/>
              <a:t>Results of Single Player – End of 2023 (On the screen it will show 2024)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he-IL" dirty="0" smtClean="0"/>
              <a:t>-</a:t>
            </a:r>
            <a:fld id="{CE34FB5E-AF4F-4707-BB20-F6BD2D070DC8}" type="slidenum">
              <a:rPr lang="he-IL" smtClean="0"/>
              <a:pPr>
                <a:defRPr/>
              </a:pPr>
              <a:t>43</a:t>
            </a:fld>
            <a:r>
              <a:rPr lang="he-IL" dirty="0" smtClean="0"/>
              <a:t>-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3045793" y="2276872"/>
            <a:ext cx="1080120" cy="64807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876256" y="2246642"/>
            <a:ext cx="1080120" cy="64807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43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9B5E8D7B-1F81-40B9-BAB6-4DED127D46C2}" type="slidenum">
              <a:rPr lang="he-IL"/>
              <a:pPr>
                <a:defRPr/>
              </a:pPr>
              <a:t>44</a:t>
            </a:fld>
            <a:r>
              <a:rPr lang="he-IL"/>
              <a:t>-</a:t>
            </a:r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body" sz="half" idx="2"/>
          </p:nvPr>
        </p:nvSpPr>
        <p:spPr>
          <a:xfrm>
            <a:off x="4500563" y="1341438"/>
            <a:ext cx="4392612" cy="4525962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3600" b="1" dirty="0" smtClean="0">
                <a:solidFill>
                  <a:srgbClr val="000099"/>
                </a:solidFill>
              </a:rPr>
              <a:t>See you in the next meeting on:</a:t>
            </a:r>
            <a:r>
              <a:rPr lang="he-IL" sz="3600" b="1" dirty="0" smtClean="0">
                <a:solidFill>
                  <a:srgbClr val="000099"/>
                </a:solidFill>
              </a:rPr>
              <a:t> </a:t>
            </a:r>
            <a:endParaRPr lang="he-IL" sz="3600" b="1" dirty="0" smtClean="0">
              <a:solidFill>
                <a:srgbClr val="000099"/>
              </a:solidFill>
            </a:endParaRPr>
          </a:p>
          <a:p>
            <a:pPr algn="ctr" eaLnBrk="1" hangingPunct="1">
              <a:buFontTx/>
              <a:buNone/>
            </a:pPr>
            <a:r>
              <a:rPr lang="he-IL" sz="3600" b="1" dirty="0" smtClean="0">
                <a:solidFill>
                  <a:srgbClr val="000099"/>
                </a:solidFill>
              </a:rPr>
              <a:t>23.11.2018</a:t>
            </a:r>
          </a:p>
          <a:p>
            <a:pPr algn="ctr" eaLnBrk="1" hangingPunct="1">
              <a:buFontTx/>
              <a:buNone/>
            </a:pPr>
            <a:r>
              <a:rPr lang="he-IL" b="1" dirty="0" smtClean="0">
                <a:solidFill>
                  <a:srgbClr val="000099"/>
                </a:solidFill>
              </a:rPr>
              <a:t>   </a:t>
            </a:r>
          </a:p>
          <a:p>
            <a:pPr algn="ctr" eaLnBrk="1" hangingPunct="1">
              <a:buFontTx/>
              <a:buNone/>
            </a:pPr>
            <a:endParaRPr lang="he-IL" b="1" dirty="0" smtClean="0">
              <a:solidFill>
                <a:srgbClr val="000099"/>
              </a:solidFill>
            </a:endParaRPr>
          </a:p>
        </p:txBody>
      </p:sp>
      <p:pic>
        <p:nvPicPr>
          <p:cNvPr id="41988" name="Picture 3" descr="MPj0400262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750" y="476250"/>
            <a:ext cx="3863975" cy="579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Presentations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he-IL" smtClean="0"/>
              <a:t>-</a:t>
            </a:r>
            <a:fld id="{0A2052A5-AD1F-4FBC-BCB5-66A28816F39E}" type="slidenum">
              <a:rPr lang="he-IL" smtClean="0"/>
              <a:pPr>
                <a:defRPr/>
              </a:pPr>
              <a:t>45</a:t>
            </a:fld>
            <a:r>
              <a:rPr lang="he-IL" smtClean="0"/>
              <a:t>-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5292588" cy="3960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74" y="1695974"/>
            <a:ext cx="6480720" cy="40515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687" y="2320036"/>
            <a:ext cx="6250626" cy="41958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114" y="3485083"/>
            <a:ext cx="6062288" cy="337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6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special in </a:t>
            </a:r>
            <a:r>
              <a:rPr lang="en-US" sz="4000" dirty="0" err="1" smtClean="0"/>
              <a:t>GlobSim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31231"/>
            <a:ext cx="7067128" cy="4421039"/>
          </a:xfrm>
        </p:spPr>
        <p:txBody>
          <a:bodyPr/>
          <a:lstStyle/>
          <a:p>
            <a:pPr algn="l" rtl="0"/>
            <a:r>
              <a:rPr lang="en-US" sz="3200" dirty="0" smtClean="0"/>
              <a:t>M&amp;A</a:t>
            </a:r>
          </a:p>
          <a:p>
            <a:pPr algn="l" rtl="0"/>
            <a:r>
              <a:rPr lang="en-US" sz="3200" dirty="0" smtClean="0"/>
              <a:t>Consolidated Financial Statements</a:t>
            </a:r>
          </a:p>
          <a:p>
            <a:pPr algn="l" rtl="0"/>
            <a:r>
              <a:rPr lang="en-US" sz="3200" dirty="0" smtClean="0"/>
              <a:t>Multi – Languages</a:t>
            </a:r>
          </a:p>
          <a:p>
            <a:pPr algn="l" rtl="0"/>
            <a:r>
              <a:rPr lang="en-US" sz="3200" dirty="0" smtClean="0"/>
              <a:t>Layers of companies</a:t>
            </a:r>
          </a:p>
          <a:p>
            <a:pPr algn="l" rtl="0"/>
            <a:r>
              <a:rPr lang="en-US" sz="3200" dirty="0" smtClean="0"/>
              <a:t>Collaborations</a:t>
            </a:r>
          </a:p>
          <a:p>
            <a:pPr algn="l" rtl="0"/>
            <a:r>
              <a:rPr lang="en-US" sz="3200" dirty="0" smtClean="0"/>
              <a:t>Business Intelligence</a:t>
            </a:r>
          </a:p>
          <a:p>
            <a:pPr algn="l" rtl="0"/>
            <a:r>
              <a:rPr lang="en-US" sz="3200" dirty="0" smtClean="0"/>
              <a:t>Student Evaluations</a:t>
            </a:r>
          </a:p>
          <a:p>
            <a:pPr algn="l" rt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he-IL" smtClean="0"/>
              <a:t>-</a:t>
            </a:r>
            <a:fld id="{0A2052A5-AD1F-4FBC-BCB5-66A28816F39E}" type="slidenum">
              <a:rPr lang="he-IL" smtClean="0"/>
              <a:pPr>
                <a:defRPr/>
              </a:pPr>
              <a:t>5</a:t>
            </a:fld>
            <a:r>
              <a:rPr lang="he-IL" smtClean="0"/>
              <a:t>-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4291747"/>
            <a:ext cx="2843808" cy="256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1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ציין מיקום של תאריך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6F55D399-644A-4200-90FD-5EE20BA4C5C8}" type="slidenum">
              <a:rPr lang="he-IL"/>
              <a:pPr>
                <a:defRPr/>
              </a:pPr>
              <a:t>6</a:t>
            </a:fld>
            <a:r>
              <a:rPr lang="he-IL"/>
              <a:t>-</a:t>
            </a:r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Why Business Simulation?</a:t>
            </a:r>
            <a:endParaRPr lang="en-US" sz="4000" dirty="0" smtClean="0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782763"/>
            <a:ext cx="6120258" cy="4525962"/>
          </a:xfrm>
        </p:spPr>
        <p:txBody>
          <a:bodyPr/>
          <a:lstStyle/>
          <a:p>
            <a:pPr algn="l" rtl="0" eaLnBrk="1" hangingPunct="1">
              <a:lnSpc>
                <a:spcPct val="90000"/>
              </a:lnSpc>
            </a:pPr>
            <a:r>
              <a:rPr lang="en-US" dirty="0" smtClean="0"/>
              <a:t>Because Business is not toddlers game …. </a:t>
            </a:r>
            <a:endParaRPr lang="he-IL" dirty="0" smtClean="0"/>
          </a:p>
          <a:p>
            <a:pPr algn="l" rtl="0" eaLnBrk="1" hangingPunct="1">
              <a:lnSpc>
                <a:spcPct val="90000"/>
              </a:lnSpc>
            </a:pPr>
            <a:r>
              <a:rPr lang="en-US" dirty="0" smtClean="0"/>
              <a:t>The manager is like a conductor.</a:t>
            </a:r>
            <a:endParaRPr lang="he-IL" dirty="0" smtClean="0"/>
          </a:p>
          <a:p>
            <a:pPr algn="l" rtl="0" eaLnBrk="1" hangingPunct="1">
              <a:lnSpc>
                <a:spcPct val="90000"/>
              </a:lnSpc>
            </a:pPr>
            <a:r>
              <a:rPr lang="en-US" dirty="0" smtClean="0"/>
              <a:t>You need to think out of the box</a:t>
            </a:r>
            <a:endParaRPr lang="he-IL" dirty="0" smtClean="0"/>
          </a:p>
          <a:p>
            <a:pPr algn="l" rtl="0" eaLnBrk="1" hangingPunct="1">
              <a:lnSpc>
                <a:spcPct val="90000"/>
              </a:lnSpc>
            </a:pPr>
            <a:r>
              <a:rPr lang="en-US" dirty="0" smtClean="0"/>
              <a:t>You </a:t>
            </a:r>
            <a:r>
              <a:rPr lang="en-US" dirty="0" err="1" smtClean="0"/>
              <a:t>nedd</a:t>
            </a:r>
            <a:r>
              <a:rPr lang="en-US" dirty="0" smtClean="0"/>
              <a:t> to see the whole picture</a:t>
            </a:r>
            <a:endParaRPr lang="he-IL" dirty="0" smtClean="0"/>
          </a:p>
          <a:p>
            <a:pPr algn="l" rtl="0" eaLnBrk="1" hangingPunct="1">
              <a:lnSpc>
                <a:spcPct val="90000"/>
              </a:lnSpc>
            </a:pPr>
            <a:r>
              <a:rPr lang="en-US" dirty="0" smtClean="0"/>
              <a:t>Simulating </a:t>
            </a:r>
            <a:r>
              <a:rPr lang="en-US" dirty="0" smtClean="0"/>
              <a:t>is </a:t>
            </a:r>
            <a:r>
              <a:rPr lang="en-US" dirty="0" smtClean="0"/>
              <a:t>Stimulating …</a:t>
            </a:r>
            <a:endParaRPr lang="he-IL" dirty="0" smtClean="0"/>
          </a:p>
          <a:p>
            <a:pPr algn="l" rtl="0" eaLnBrk="1" hangingPunct="1">
              <a:lnSpc>
                <a:spcPct val="90000"/>
              </a:lnSpc>
              <a:buFontTx/>
              <a:buNone/>
            </a:pPr>
            <a:endParaRPr lang="en-US" dirty="0" smtClean="0"/>
          </a:p>
          <a:p>
            <a:pPr algn="l" rtl="0" eaLnBrk="1" hangingPunct="1">
              <a:lnSpc>
                <a:spcPct val="90000"/>
              </a:lnSpc>
              <a:buFontTx/>
              <a:buNone/>
            </a:pPr>
            <a:endParaRPr lang="en-US" dirty="0" smtClean="0">
              <a:solidFill>
                <a:schemeClr val="accent6"/>
              </a:solidFill>
            </a:endParaRPr>
          </a:p>
          <a:p>
            <a:pPr algn="l" rtl="0" eaLnBrk="1" hangingPunct="1">
              <a:lnSpc>
                <a:spcPct val="90000"/>
              </a:lnSpc>
              <a:buFontTx/>
              <a:buNone/>
            </a:pPr>
            <a:r>
              <a:rPr lang="en-US" dirty="0" smtClean="0">
                <a:solidFill>
                  <a:schemeClr val="accent6"/>
                </a:solidFill>
              </a:rPr>
              <a:t>“What is really important is what you learn after you know everything”</a:t>
            </a:r>
            <a:endParaRPr lang="en-US" dirty="0" smtClean="0">
              <a:solidFill>
                <a:schemeClr val="accent6"/>
              </a:solidFill>
            </a:endParaRPr>
          </a:p>
        </p:txBody>
      </p:sp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7762" y="2564904"/>
            <a:ext cx="2916238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10D4EBF2-5750-42C6-858F-604C78EAC395}" type="slidenum">
              <a:rPr lang="he-IL"/>
              <a:pPr>
                <a:defRPr/>
              </a:pPr>
              <a:t>7</a:t>
            </a:fld>
            <a:r>
              <a:rPr lang="he-IL"/>
              <a:t>-</a:t>
            </a:r>
            <a:endParaRPr 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922337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chemeClr val="accent6"/>
                </a:solidFill>
              </a:rPr>
              <a:t>Learning objectives:</a:t>
            </a:r>
            <a:endParaRPr lang="en-US" sz="4000" dirty="0" smtClean="0">
              <a:solidFill>
                <a:schemeClr val="accent6"/>
              </a:solidFill>
            </a:endParaRP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4" y="1052513"/>
            <a:ext cx="8785671" cy="5689600"/>
          </a:xfrm>
        </p:spPr>
        <p:txBody>
          <a:bodyPr/>
          <a:lstStyle/>
          <a:p>
            <a:pPr marL="609600" indent="-609600" algn="l" rtl="0" eaLnBrk="1" hangingPunct="1">
              <a:lnSpc>
                <a:spcPct val="105000"/>
              </a:lnSpc>
              <a:buFontTx/>
              <a:buAutoNum type="arabicPeriod"/>
            </a:pPr>
            <a:r>
              <a:rPr lang="en-US" sz="2300" b="1" dirty="0" smtClean="0"/>
              <a:t>Experience in decision making in business environment</a:t>
            </a:r>
          </a:p>
          <a:p>
            <a:pPr marL="609600" indent="-609600" algn="l" rtl="0" eaLnBrk="1" hangingPunct="1">
              <a:lnSpc>
                <a:spcPct val="105000"/>
              </a:lnSpc>
              <a:buFontTx/>
              <a:buAutoNum type="arabicPeriod"/>
            </a:pPr>
            <a:r>
              <a:rPr lang="en-US" sz="2300" b="1" dirty="0" smtClean="0"/>
              <a:t>Understanding the interaction between various functions in the business: R&amp;D, Operation, Marketing and Finance</a:t>
            </a:r>
          </a:p>
          <a:p>
            <a:pPr marL="609600" indent="-609600" algn="l" rtl="0" eaLnBrk="1" hangingPunct="1">
              <a:lnSpc>
                <a:spcPct val="105000"/>
              </a:lnSpc>
              <a:buFontTx/>
              <a:buAutoNum type="arabicPeriod"/>
            </a:pPr>
            <a:r>
              <a:rPr lang="en-US" sz="2300" b="1" dirty="0" smtClean="0"/>
              <a:t>Develop strategic thinking by using Decision Support Systems.</a:t>
            </a:r>
          </a:p>
          <a:p>
            <a:pPr marL="609600" indent="-609600" algn="l" rtl="0" eaLnBrk="1" hangingPunct="1">
              <a:lnSpc>
                <a:spcPct val="105000"/>
              </a:lnSpc>
              <a:buFontTx/>
              <a:buAutoNum type="arabicPeriod"/>
            </a:pPr>
            <a:r>
              <a:rPr lang="en-US" sz="2300" b="1" dirty="0" smtClean="0"/>
              <a:t>Develop skills for effective and efficient management, negotiations and collaboration infernally and externally of the company.</a:t>
            </a:r>
          </a:p>
          <a:p>
            <a:pPr marL="609600" indent="-609600" algn="l" rtl="0" eaLnBrk="1" hangingPunct="1">
              <a:lnSpc>
                <a:spcPct val="105000"/>
              </a:lnSpc>
              <a:buFontTx/>
              <a:buAutoNum type="arabicPeriod"/>
            </a:pPr>
            <a:r>
              <a:rPr lang="en-US" sz="2300" b="1" dirty="0" smtClean="0"/>
              <a:t>Acquire tools to use large and divers business information to enhance business performance.</a:t>
            </a:r>
          </a:p>
          <a:p>
            <a:pPr marL="609600" indent="-609600" algn="l" rtl="0" eaLnBrk="1" hangingPunct="1">
              <a:lnSpc>
                <a:spcPct val="105000"/>
              </a:lnSpc>
              <a:buFontTx/>
              <a:buAutoNum type="arabicPeriod"/>
            </a:pPr>
            <a:r>
              <a:rPr lang="en-US" sz="2300" b="1" dirty="0" smtClean="0"/>
              <a:t>Use information systems and a business decision tool for managerial decisions to achieve competitive advantage.</a:t>
            </a:r>
            <a:endParaRPr lang="en-US" sz="23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CE8A4197-7026-47AA-B0C0-0D20993D3291}" type="slidenum">
              <a:rPr lang="he-IL"/>
              <a:pPr>
                <a:defRPr/>
              </a:pPr>
              <a:t>8</a:t>
            </a:fld>
            <a:r>
              <a:rPr lang="he-IL"/>
              <a:t>-</a:t>
            </a:r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0"/>
            <a:ext cx="8229600" cy="1143000"/>
          </a:xfrm>
        </p:spPr>
        <p:txBody>
          <a:bodyPr/>
          <a:lstStyle/>
          <a:p>
            <a:pPr eaLnBrk="1" hangingPunct="1"/>
            <a:r>
              <a:rPr lang="he-IL" smtClean="0"/>
              <a:t>ועוד מטרות לימודיות</a:t>
            </a:r>
            <a:endParaRPr lang="en-US" smtClean="0"/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052513"/>
            <a:ext cx="8229600" cy="5989637"/>
          </a:xfrm>
          <a:noFill/>
        </p:spPr>
        <p:txBody>
          <a:bodyPr>
            <a:spAutoFit/>
          </a:bodyPr>
          <a:lstStyle/>
          <a:p>
            <a:pPr marL="609600" indent="-609600" eaLnBrk="1" hangingPunct="1">
              <a:lnSpc>
                <a:spcPct val="120000"/>
              </a:lnSpc>
              <a:buFontTx/>
              <a:buAutoNum type="arabicPeriod" startAt="7"/>
            </a:pPr>
            <a:r>
              <a:rPr lang="he-IL" b="1" smtClean="0"/>
              <a:t>הכללה מעשית (מתאוריה – למעשה) </a:t>
            </a:r>
            <a:r>
              <a:rPr lang="he-IL" smtClean="0"/>
              <a:t>של החומר הנלמד במהלך התואר,  כגון: שיווק ואסטרטגיה, ניהול הפיתוח והיצור, ניהול פיננסי (חשבונאות, מימון),  ניהול התפעול,  שיתופי פעולה, רכישות ומיזוגים ועוד.</a:t>
            </a:r>
          </a:p>
          <a:p>
            <a:pPr marL="609600" indent="-609600" eaLnBrk="1" hangingPunct="1">
              <a:lnSpc>
                <a:spcPct val="120000"/>
              </a:lnSpc>
              <a:buFontTx/>
              <a:buAutoNum type="arabicPeriod" startAt="7"/>
            </a:pPr>
            <a:r>
              <a:rPr lang="he-IL" smtClean="0"/>
              <a:t>התנסות </a:t>
            </a:r>
            <a:r>
              <a:rPr lang="he-IL" b="1" smtClean="0"/>
              <a:t>בעבודת צוות ניהולי בכיר</a:t>
            </a:r>
            <a:r>
              <a:rPr lang="he-IL" smtClean="0"/>
              <a:t> בקבלת החלטות, פיתוח אסטרטגיה שיווקית ועסקית ויישומה הלכה למעשה, תוך התמודדות בשוק תחרותי וקיום שיתופי פעולה עם חברות מתחרות. </a:t>
            </a:r>
          </a:p>
          <a:p>
            <a:pPr marL="609600" indent="-609600" eaLnBrk="1" hangingPunct="1">
              <a:lnSpc>
                <a:spcPct val="120000"/>
              </a:lnSpc>
              <a:buFontTx/>
              <a:buAutoNum type="arabicPeriod" startAt="7"/>
            </a:pPr>
            <a:r>
              <a:rPr lang="he-IL" b="1" smtClean="0"/>
              <a:t>מסייע בפיתוח הבנה </a:t>
            </a:r>
            <a:r>
              <a:rPr lang="he-IL" smtClean="0"/>
              <a:t>– מה נדרש על מנת שהעסק יצליח</a:t>
            </a:r>
            <a:endParaRPr lang="en-US" smtClean="0"/>
          </a:p>
          <a:p>
            <a:pPr marL="609600" indent="-609600" eaLnBrk="1" hangingPunct="1">
              <a:lnSpc>
                <a:spcPct val="120000"/>
              </a:lnSpc>
              <a:buFontTx/>
              <a:buAutoNum type="arabicPeriod" startAt="7"/>
            </a:pPr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ציין מיקום של תאריך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he-IL"/>
              <a:t>-</a:t>
            </a:r>
            <a:fld id="{A675AAEF-BC47-4BA1-937A-D150DC13BE20}" type="slidenum">
              <a:rPr lang="he-IL"/>
              <a:pPr>
                <a:defRPr/>
              </a:pPr>
              <a:t>9</a:t>
            </a:fld>
            <a:r>
              <a:rPr lang="he-IL"/>
              <a:t>-</a:t>
            </a:r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e-IL" smtClean="0"/>
              <a:t>מה זה בכלל משחק עסקים?</a:t>
            </a:r>
            <a:endParaRPr lang="en-US" smtClean="0"/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68538" y="1484313"/>
            <a:ext cx="6213475" cy="48244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he-IL" sz="2000" dirty="0" smtClean="0"/>
              <a:t>משחק העסקים הנו </a:t>
            </a:r>
            <a:r>
              <a:rPr lang="he-IL" sz="2000" b="1" dirty="0" smtClean="0"/>
              <a:t>סימולציה עסקית של תהליכי קבלת החלטות</a:t>
            </a:r>
            <a:r>
              <a:rPr lang="he-IL" sz="2000" dirty="0" smtClean="0"/>
              <a:t> בחברה הפועלת במספר שווקים ובתנאים תחרותיים. </a:t>
            </a:r>
          </a:p>
          <a:p>
            <a:pPr eaLnBrk="1" hangingPunct="1">
              <a:lnSpc>
                <a:spcPct val="90000"/>
              </a:lnSpc>
            </a:pPr>
            <a:r>
              <a:rPr lang="he-IL" sz="2000" dirty="0" smtClean="0"/>
              <a:t>המשתתפים (אתם!) מתארגנים באופן עצמאי </a:t>
            </a:r>
            <a:r>
              <a:rPr lang="he-IL" sz="2000" b="1" dirty="0" smtClean="0"/>
              <a:t>בקבוצות</a:t>
            </a:r>
            <a:r>
              <a:rPr lang="he-IL" sz="2000" dirty="0" smtClean="0"/>
              <a:t>. בכל קבוצה מספר סטודנטים, האחראים במשותף לניהול החברה. </a:t>
            </a:r>
          </a:p>
          <a:p>
            <a:pPr eaLnBrk="1" hangingPunct="1">
              <a:lnSpc>
                <a:spcPct val="90000"/>
              </a:lnSpc>
            </a:pPr>
            <a:r>
              <a:rPr lang="he-IL" sz="2000" dirty="0" smtClean="0"/>
              <a:t>כל קבוצה מנהלת </a:t>
            </a:r>
            <a:r>
              <a:rPr lang="he-IL" sz="2000" b="1" dirty="0" smtClean="0"/>
              <a:t>חברה במשחק</a:t>
            </a:r>
            <a:r>
              <a:rPr lang="he-IL" sz="2000" dirty="0" smtClean="0"/>
              <a:t>, העוסקת בפיתוח, יצור, שיווק ומכירה של אופניים במדינה דמיונית בשם </a:t>
            </a:r>
            <a:r>
              <a:rPr lang="en-US" sz="2000" b="1" dirty="0" smtClean="0"/>
              <a:t>Oren</a:t>
            </a:r>
            <a:r>
              <a:rPr lang="he-IL" sz="2000" dirty="0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he-IL" sz="2000" dirty="0" smtClean="0"/>
              <a:t>החברות מתחרות זו בזו בשוק דינמי של צרכנים המדומה ע"י </a:t>
            </a:r>
            <a:r>
              <a:rPr lang="he-IL" sz="2000" b="1" dirty="0" smtClean="0"/>
              <a:t>סימולציה ממוחשבת מקוונת (אינטרנטית). </a:t>
            </a:r>
          </a:p>
          <a:p>
            <a:pPr eaLnBrk="1" hangingPunct="1">
              <a:lnSpc>
                <a:spcPct val="90000"/>
              </a:lnSpc>
            </a:pPr>
            <a:r>
              <a:rPr lang="he-IL" sz="2000" dirty="0" smtClean="0"/>
              <a:t>הסימולציה מדמה את </a:t>
            </a:r>
            <a:r>
              <a:rPr lang="he-IL" sz="2000" b="1" dirty="0" smtClean="0"/>
              <a:t>הסביבה החיצונית</a:t>
            </a:r>
            <a:r>
              <a:rPr lang="he-IL" sz="2000" dirty="0" smtClean="0"/>
              <a:t> – צרכנים, ממשלה, ספקים, השפעות גלובליות וכדומה.</a:t>
            </a:r>
          </a:p>
        </p:txBody>
      </p:sp>
      <p:pic>
        <p:nvPicPr>
          <p:cNvPr id="1024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2420938"/>
            <a:ext cx="2362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st Modern">
  <a:themeElements>
    <a:clrScheme name="Post Modern 1">
      <a:dk1>
        <a:srgbClr val="8383AD"/>
      </a:dk1>
      <a:lt1>
        <a:srgbClr val="FEFED6"/>
      </a:lt1>
      <a:dk2>
        <a:srgbClr val="404176"/>
      </a:dk2>
      <a:lt2>
        <a:srgbClr val="969696"/>
      </a:lt2>
      <a:accent1>
        <a:srgbClr val="BABE90"/>
      </a:accent1>
      <a:accent2>
        <a:srgbClr val="666699"/>
      </a:accent2>
      <a:accent3>
        <a:srgbClr val="FEFEE8"/>
      </a:accent3>
      <a:accent4>
        <a:srgbClr val="6F6F93"/>
      </a:accent4>
      <a:accent5>
        <a:srgbClr val="D9DBC6"/>
      </a:accent5>
      <a:accent6>
        <a:srgbClr val="5C5C8A"/>
      </a:accent6>
      <a:hlink>
        <a:srgbClr val="C09E4A"/>
      </a:hlink>
      <a:folHlink>
        <a:srgbClr val="006666"/>
      </a:folHlink>
    </a:clrScheme>
    <a:fontScheme name="Post Moder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lnDef>
  </a:objectDefaults>
  <a:extraClrSchemeLst>
    <a:extraClrScheme>
      <a:clrScheme name="Post Modern 1">
        <a:dk1>
          <a:srgbClr val="8383AD"/>
        </a:dk1>
        <a:lt1>
          <a:srgbClr val="FEFED6"/>
        </a:lt1>
        <a:dk2>
          <a:srgbClr val="404176"/>
        </a:dk2>
        <a:lt2>
          <a:srgbClr val="969696"/>
        </a:lt2>
        <a:accent1>
          <a:srgbClr val="BABE90"/>
        </a:accent1>
        <a:accent2>
          <a:srgbClr val="666699"/>
        </a:accent2>
        <a:accent3>
          <a:srgbClr val="FEFEE8"/>
        </a:accent3>
        <a:accent4>
          <a:srgbClr val="6F6F93"/>
        </a:accent4>
        <a:accent5>
          <a:srgbClr val="D9DBC6"/>
        </a:accent5>
        <a:accent6>
          <a:srgbClr val="5C5C8A"/>
        </a:accent6>
        <a:hlink>
          <a:srgbClr val="C09E4A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st Modern 2">
        <a:dk1>
          <a:srgbClr val="8383AD"/>
        </a:dk1>
        <a:lt1>
          <a:srgbClr val="FFFFFF"/>
        </a:lt1>
        <a:dk2>
          <a:srgbClr val="404176"/>
        </a:dk2>
        <a:lt2>
          <a:srgbClr val="969696"/>
        </a:lt2>
        <a:accent1>
          <a:srgbClr val="BABE90"/>
        </a:accent1>
        <a:accent2>
          <a:srgbClr val="666699"/>
        </a:accent2>
        <a:accent3>
          <a:srgbClr val="FFFFFF"/>
        </a:accent3>
        <a:accent4>
          <a:srgbClr val="6F6F93"/>
        </a:accent4>
        <a:accent5>
          <a:srgbClr val="D9DBC6"/>
        </a:accent5>
        <a:accent6>
          <a:srgbClr val="5C5C8A"/>
        </a:accent6>
        <a:hlink>
          <a:srgbClr val="C09E4A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st Modern 3">
        <a:dk1>
          <a:srgbClr val="4D4D4D"/>
        </a:dk1>
        <a:lt1>
          <a:srgbClr val="FFFFFF"/>
        </a:lt1>
        <a:dk2>
          <a:srgbClr val="000000"/>
        </a:dk2>
        <a:lt2>
          <a:srgbClr val="969696"/>
        </a:lt2>
        <a:accent1>
          <a:srgbClr val="DDDDDD"/>
        </a:accent1>
        <a:accent2>
          <a:srgbClr val="5F5F5F"/>
        </a:accent2>
        <a:accent3>
          <a:srgbClr val="FFFFFF"/>
        </a:accent3>
        <a:accent4>
          <a:srgbClr val="404040"/>
        </a:accent4>
        <a:accent5>
          <a:srgbClr val="EBEBEB"/>
        </a:accent5>
        <a:accent6>
          <a:srgbClr val="555555"/>
        </a:accent6>
        <a:hlink>
          <a:srgbClr val="C0C0C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st Modern 4">
        <a:dk1>
          <a:srgbClr val="424262"/>
        </a:dk1>
        <a:lt1>
          <a:srgbClr val="FFFFFF"/>
        </a:lt1>
        <a:dk2>
          <a:srgbClr val="22659C"/>
        </a:dk2>
        <a:lt2>
          <a:srgbClr val="A4AEC2"/>
        </a:lt2>
        <a:accent1>
          <a:srgbClr val="B1C7E7"/>
        </a:accent1>
        <a:accent2>
          <a:srgbClr val="494983"/>
        </a:accent2>
        <a:accent3>
          <a:srgbClr val="FFFFFF"/>
        </a:accent3>
        <a:accent4>
          <a:srgbClr val="373753"/>
        </a:accent4>
        <a:accent5>
          <a:srgbClr val="D5E0F1"/>
        </a:accent5>
        <a:accent6>
          <a:srgbClr val="414176"/>
        </a:accent6>
        <a:hlink>
          <a:srgbClr val="6EADC4"/>
        </a:hlink>
        <a:folHlink>
          <a:srgbClr val="3E688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st Modern 5">
        <a:dk1>
          <a:srgbClr val="000000"/>
        </a:dk1>
        <a:lt1>
          <a:srgbClr val="FFFFFF"/>
        </a:lt1>
        <a:dk2>
          <a:srgbClr val="404176"/>
        </a:dk2>
        <a:lt2>
          <a:srgbClr val="969696"/>
        </a:lt2>
        <a:accent1>
          <a:srgbClr val="B4CD81"/>
        </a:accent1>
        <a:accent2>
          <a:srgbClr val="717EB5"/>
        </a:accent2>
        <a:accent3>
          <a:srgbClr val="FFFFFF"/>
        </a:accent3>
        <a:accent4>
          <a:srgbClr val="000000"/>
        </a:accent4>
        <a:accent5>
          <a:srgbClr val="D6E3C1"/>
        </a:accent5>
        <a:accent6>
          <a:srgbClr val="6672A4"/>
        </a:accent6>
        <a:hlink>
          <a:srgbClr val="D793C2"/>
        </a:hlink>
        <a:folHlink>
          <a:srgbClr val="8267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st Modern 6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B4CD81"/>
        </a:accent1>
        <a:accent2>
          <a:srgbClr val="DEA45E"/>
        </a:accent2>
        <a:accent3>
          <a:srgbClr val="FFFFFF"/>
        </a:accent3>
        <a:accent4>
          <a:srgbClr val="000000"/>
        </a:accent4>
        <a:accent5>
          <a:srgbClr val="D6E3C1"/>
        </a:accent5>
        <a:accent6>
          <a:srgbClr val="C99454"/>
        </a:accent6>
        <a:hlink>
          <a:srgbClr val="D793C2"/>
        </a:hlink>
        <a:folHlink>
          <a:srgbClr val="A08B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st Modern 7">
        <a:dk1>
          <a:srgbClr val="111111"/>
        </a:dk1>
        <a:lt1>
          <a:srgbClr val="FAF5D2"/>
        </a:lt1>
        <a:dk2>
          <a:srgbClr val="4D4D4D"/>
        </a:dk2>
        <a:lt2>
          <a:srgbClr val="D0C59E"/>
        </a:lt2>
        <a:accent1>
          <a:srgbClr val="BABE90"/>
        </a:accent1>
        <a:accent2>
          <a:srgbClr val="666699"/>
        </a:accent2>
        <a:accent3>
          <a:srgbClr val="B2B2B2"/>
        </a:accent3>
        <a:accent4>
          <a:srgbClr val="D6D1B3"/>
        </a:accent4>
        <a:accent5>
          <a:srgbClr val="D9DBC6"/>
        </a:accent5>
        <a:accent6>
          <a:srgbClr val="5C5C8A"/>
        </a:accent6>
        <a:hlink>
          <a:srgbClr val="C09E4A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ערכת נושא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12704</TotalTime>
  <Words>1719</Words>
  <Application>Microsoft Office PowerPoint</Application>
  <PresentationFormat>On-screen Show (4:3)</PresentationFormat>
  <Paragraphs>340</Paragraphs>
  <Slides>45</Slides>
  <Notes>35</Notes>
  <HiddenSlides>4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Arial Narrow</vt:lpstr>
      <vt:lpstr>David</vt:lpstr>
      <vt:lpstr>Guttman Yad</vt:lpstr>
      <vt:lpstr>Tahoma</vt:lpstr>
      <vt:lpstr>Times New Roman</vt:lpstr>
      <vt:lpstr>Wingdings</vt:lpstr>
      <vt:lpstr>Post Modern</vt:lpstr>
      <vt:lpstr>1_Default Design</vt:lpstr>
      <vt:lpstr>Bitmap Image</vt:lpstr>
      <vt:lpstr>Clip</vt:lpstr>
      <vt:lpstr>PowerPoint Presentation</vt:lpstr>
      <vt:lpstr>The next Generation:  GlobSim</vt:lpstr>
      <vt:lpstr>See the students valuation of the Simulation</vt:lpstr>
      <vt:lpstr>Business Simulation:</vt:lpstr>
      <vt:lpstr>What special in GlobSim</vt:lpstr>
      <vt:lpstr>Why Business Simulation?</vt:lpstr>
      <vt:lpstr>Learning objectives:</vt:lpstr>
      <vt:lpstr>ועוד מטרות לימודיות</vt:lpstr>
      <vt:lpstr>מה זה בכלל משחק עסקים?</vt:lpstr>
      <vt:lpstr>מה זה בכלל משחק עסקים...? (המשך)</vt:lpstr>
      <vt:lpstr>PowerPoint Presentation</vt:lpstr>
      <vt:lpstr>PowerPoint Presentation</vt:lpstr>
      <vt:lpstr>The Simulation:</vt:lpstr>
      <vt:lpstr>The Simulation has three versions</vt:lpstr>
      <vt:lpstr>   GlobSim-Advanced Single-Player </vt:lpstr>
      <vt:lpstr>Stand Alone Student (You) vs. GlobSim (Computer)</vt:lpstr>
      <vt:lpstr>PowerPoint Presentation</vt:lpstr>
      <vt:lpstr>Your team vs. “The World”  (other student teams from your class)</vt:lpstr>
      <vt:lpstr>PowerPoint Presentation</vt:lpstr>
      <vt:lpstr>מטרת המשחק </vt:lpstr>
      <vt:lpstr>PowerPoint Presentation</vt:lpstr>
      <vt:lpstr>SHV vs. EVC</vt:lpstr>
      <vt:lpstr>PowerPoint Presentation</vt:lpstr>
      <vt:lpstr>Now Let’s see what this game is all about!</vt:lpstr>
      <vt:lpstr>The Simulation Model</vt:lpstr>
      <vt:lpstr>התחומים הפונקציונאליים בעסק</vt:lpstr>
      <vt:lpstr>PowerPoint Presentation</vt:lpstr>
      <vt:lpstr>PowerPoint Presentation</vt:lpstr>
      <vt:lpstr>Product development</vt:lpstr>
      <vt:lpstr>PowerPoint Presentation</vt:lpstr>
      <vt:lpstr>PowerPoint Presentation</vt:lpstr>
      <vt:lpstr>Marketing</vt:lpstr>
      <vt:lpstr>Operations</vt:lpstr>
      <vt:lpstr>Marketing &amp; Sales Branding &amp; Distributions</vt:lpstr>
      <vt:lpstr>        Finance</vt:lpstr>
      <vt:lpstr>דו"חות וכלי עזר</vt:lpstr>
      <vt:lpstr>PowerPoint Presentation</vt:lpstr>
      <vt:lpstr>עצות וטיפים</vt:lpstr>
      <vt:lpstr>ריכוז מטלות</vt:lpstr>
      <vt:lpstr>PowerPoint Presentation</vt:lpstr>
      <vt:lpstr>Support</vt:lpstr>
      <vt:lpstr>For the next meeting</vt:lpstr>
      <vt:lpstr>Results of Single Player – End of 2023 (On the screen it will show 2024)</vt:lpstr>
      <vt:lpstr>PowerPoint Presentation</vt:lpstr>
      <vt:lpstr>Team Presentations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MB-A: Accounting Presentation</dc:title>
  <dc:creator>Gary J Quinlan</dc:creator>
  <cp:lastModifiedBy>Amos Baranes</cp:lastModifiedBy>
  <cp:revision>544</cp:revision>
  <dcterms:created xsi:type="dcterms:W3CDTF">2001-11-01T14:57:08Z</dcterms:created>
  <dcterms:modified xsi:type="dcterms:W3CDTF">2019-07-01T09:27:22Z</dcterms:modified>
</cp:coreProperties>
</file>